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17" r:id="rId1"/>
    <p:sldMasterId id="2147484842" r:id="rId2"/>
  </p:sldMasterIdLst>
  <p:notesMasterIdLst>
    <p:notesMasterId r:id="rId38"/>
  </p:notesMasterIdLst>
  <p:handoutMasterIdLst>
    <p:handoutMasterId r:id="rId39"/>
  </p:handoutMasterIdLst>
  <p:sldIdLst>
    <p:sldId id="2147469666" r:id="rId3"/>
    <p:sldId id="2147469657" r:id="rId4"/>
    <p:sldId id="2147469607" r:id="rId5"/>
    <p:sldId id="11862" r:id="rId6"/>
    <p:sldId id="11863" r:id="rId7"/>
    <p:sldId id="11864" r:id="rId8"/>
    <p:sldId id="11865" r:id="rId9"/>
    <p:sldId id="11866" r:id="rId10"/>
    <p:sldId id="11870" r:id="rId11"/>
    <p:sldId id="11869" r:id="rId12"/>
    <p:sldId id="11871" r:id="rId13"/>
    <p:sldId id="1521" r:id="rId14"/>
    <p:sldId id="11856" r:id="rId15"/>
    <p:sldId id="1523" r:id="rId16"/>
    <p:sldId id="11872" r:id="rId17"/>
    <p:sldId id="11873" r:id="rId18"/>
    <p:sldId id="11874" r:id="rId19"/>
    <p:sldId id="1538" r:id="rId20"/>
    <p:sldId id="11877" r:id="rId21"/>
    <p:sldId id="11878" r:id="rId22"/>
    <p:sldId id="11879" r:id="rId23"/>
    <p:sldId id="11881" r:id="rId24"/>
    <p:sldId id="11880" r:id="rId25"/>
    <p:sldId id="11882" r:id="rId26"/>
    <p:sldId id="2147469636" r:id="rId27"/>
    <p:sldId id="2147469617" r:id="rId28"/>
    <p:sldId id="2147469655" r:id="rId29"/>
    <p:sldId id="2147469643" r:id="rId30"/>
    <p:sldId id="2147469637" r:id="rId31"/>
    <p:sldId id="2147469582" r:id="rId32"/>
    <p:sldId id="2147469626" r:id="rId33"/>
    <p:sldId id="2147469667" r:id="rId34"/>
    <p:sldId id="1878" r:id="rId35"/>
    <p:sldId id="11876" r:id="rId36"/>
    <p:sldId id="11875"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2147469666"/>
            <p14:sldId id="2147469657"/>
            <p14:sldId id="2147469607"/>
            <p14:sldId id="11862"/>
            <p14:sldId id="11863"/>
            <p14:sldId id="11864"/>
            <p14:sldId id="11865"/>
            <p14:sldId id="11866"/>
            <p14:sldId id="11870"/>
            <p14:sldId id="11869"/>
            <p14:sldId id="11871"/>
            <p14:sldId id="1521"/>
            <p14:sldId id="11856"/>
            <p14:sldId id="1523"/>
            <p14:sldId id="11872"/>
            <p14:sldId id="11873"/>
            <p14:sldId id="11874"/>
            <p14:sldId id="1538"/>
            <p14:sldId id="11877"/>
            <p14:sldId id="11878"/>
            <p14:sldId id="11879"/>
            <p14:sldId id="11881"/>
            <p14:sldId id="11880"/>
            <p14:sldId id="11882"/>
            <p14:sldId id="2147469636"/>
            <p14:sldId id="2147469617"/>
            <p14:sldId id="2147469655"/>
            <p14:sldId id="2147469643"/>
            <p14:sldId id="2147469637"/>
            <p14:sldId id="2147469582"/>
            <p14:sldId id="2147469626"/>
            <p14:sldId id="2147469667"/>
            <p14:sldId id="1878"/>
            <p14:sldId id="11876"/>
            <p14:sldId id="118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009900"/>
    <a:srgbClr val="1E1EC2"/>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3312" autoAdjust="0"/>
  </p:normalViewPr>
  <p:slideViewPr>
    <p:cSldViewPr snapToGrid="0">
      <p:cViewPr varScale="1">
        <p:scale>
          <a:sx n="144" d="100"/>
          <a:sy n="144" d="100"/>
        </p:scale>
        <p:origin x="102" y="12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5/4/2023 1:23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5/4/2023 1:23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nam06.safelinks.protection.outlook.com/?url=https%3A%2F%2Faka.ms%2FSurvey_IDforDevelopers&amp;data=05%7C01%7Cnandeesh.swami%40microsoft.com%7Ccfd93c97efc1416cfe2608dad71de0cc%7C72f988bf86f141af91ab2d7cd011db47%7C1%7C0%7C638058820611512759%7CUnknown%7CTWFpbGZsb3d8eyJWIjoiMC4wLjAwMDAiLCJQIjoiV2luMzIiLCJBTiI6Ik1haWwiLCJXVCI6Mn0%3D%7C3000%7C%7C%7C&amp;sdata=JszpJrkKni3XDfVs0cURg4PR5MuMcp%2Bpg1Ts9hyKnRM%3D&amp;reserved=0"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F37EED0-0F34-4AD1-8265-D4B51715E37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7868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7188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51602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933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48083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74291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21078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064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994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737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52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386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a:solidFill>
                  <a:srgbClr val="171717"/>
                </a:solidFill>
                <a:effectLst/>
                <a:latin typeface="Segoe UI" panose="020B0502040204020203" pitchFamily="34" charset="0"/>
              </a:rPr>
              <a:t>Links to paste in the chat: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dirty="0">
                <a:solidFill>
                  <a:srgbClr val="171717"/>
                </a:solidFill>
                <a:effectLst/>
                <a:latin typeface="Segoe UI" panose="020B0502040204020203" pitchFamily="34" charset="0"/>
              </a:rPr>
              <a:t>Learning module for this session</a:t>
            </a:r>
          </a:p>
          <a:p>
            <a:pPr algn="l">
              <a:buFont typeface="Arial" panose="020B0604020202020204" pitchFamily="34" charset="0"/>
              <a:buNone/>
            </a:pPr>
            <a:r>
              <a:rPr lang="en-US" b="0" i="0">
                <a:solidFill>
                  <a:srgbClr val="171717"/>
                </a:solidFill>
                <a:effectLst/>
                <a:latin typeface="Segoe UI" panose="020B0502040204020203" pitchFamily="34" charset="0"/>
              </a:rPr>
              <a:t>https://learn.microsoft.com/training/modules/identity-users-groups-approles/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63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2028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a:solidFill>
                  <a:srgbClr val="171717"/>
                </a:solidFill>
                <a:effectLst/>
                <a:latin typeface="Segoe UI" panose="020B0502040204020203" pitchFamily="34" charset="0"/>
              </a:rPr>
              <a:t>Links to paste in the chat:</a:t>
            </a:r>
          </a:p>
          <a:p>
            <a:pPr algn="l">
              <a:buFont typeface="Arial" panose="020B0604020202020204" pitchFamily="34" charset="0"/>
              <a:buNone/>
            </a:pPr>
            <a:r>
              <a:rPr lang="en-US" b="0" i="0">
                <a:solidFill>
                  <a:srgbClr val="171717"/>
                </a:solidFill>
                <a:effectLst/>
                <a:latin typeface="Segoe UI" panose="020B0502040204020203" pitchFamily="34" charset="0"/>
              </a:rPr>
              <a:t>https://learn.microsoft.com/training/paths/m365-identity-associate/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3195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SzPts val="1000"/>
              <a:buFont typeface="Symbol" panose="05050102010706020507" pitchFamily="18" charset="2"/>
              <a:buNone/>
              <a:tabLst>
                <a:tab pos="457200" algn="l"/>
              </a:tabLst>
            </a:pPr>
            <a:r>
              <a:rPr lang="en-US" sz="2000" b="0" i="0">
                <a:solidFill>
                  <a:srgbClr val="000000"/>
                </a:solidFill>
                <a:effectLst/>
                <a:latin typeface="Segoe UI" panose="020B0502040204020203" pitchFamily="34" charset="0"/>
              </a:rPr>
              <a:t>Direct engagement with Microsoft Product Group</a:t>
            </a:r>
            <a:br>
              <a:rPr lang="en-US" sz="2000"/>
            </a:br>
            <a:br>
              <a:rPr lang="en-US" sz="2000"/>
            </a:br>
            <a:r>
              <a:rPr lang="en-US" sz="2000" b="0" i="0">
                <a:solidFill>
                  <a:srgbClr val="000000"/>
                </a:solidFill>
                <a:effectLst/>
                <a:latin typeface="Segoe UI" panose="020B0502040204020203" pitchFamily="34" charset="0"/>
              </a:rPr>
              <a:t>·       Deep dives on features and products</a:t>
            </a:r>
            <a:br>
              <a:rPr lang="en-US" sz="2000"/>
            </a:br>
            <a:br>
              <a:rPr lang="en-US" sz="2000"/>
            </a:br>
            <a:r>
              <a:rPr lang="en-US" sz="2000" b="0" i="0">
                <a:solidFill>
                  <a:srgbClr val="000000"/>
                </a:solidFill>
                <a:effectLst/>
                <a:latin typeface="Segoe UI" panose="020B0502040204020203" pitchFamily="34" charset="0"/>
              </a:rPr>
              <a:t>·       Product Surveys - influence the product</a:t>
            </a:r>
            <a:br>
              <a:rPr lang="en-US" sz="2000"/>
            </a:br>
            <a:br>
              <a:rPr lang="en-US" sz="2000"/>
            </a:br>
            <a:r>
              <a:rPr lang="en-US" sz="2000" b="0" i="0">
                <a:solidFill>
                  <a:srgbClr val="000000"/>
                </a:solidFill>
                <a:effectLst/>
                <a:latin typeface="Segoe UI" panose="020B0502040204020203" pitchFamily="34" charset="0"/>
              </a:rPr>
              <a:t>·       Valuable inputs from other customers</a:t>
            </a:r>
            <a:br>
              <a:rPr lang="en-US" sz="2000"/>
            </a:br>
            <a:br>
              <a:rPr lang="en-US" sz="2000"/>
            </a:br>
            <a:r>
              <a:rPr lang="en-US" sz="2000" b="0" i="0">
                <a:solidFill>
                  <a:srgbClr val="000000"/>
                </a:solidFill>
                <a:effectLst/>
                <a:latin typeface="Segoe UI" panose="020B0502040204020203" pitchFamily="34" charset="0"/>
              </a:rPr>
              <a:t>·       Occasional invites to conference or trainings</a:t>
            </a:r>
            <a:br>
              <a:rPr lang="en-US" sz="2000"/>
            </a:br>
            <a:br>
              <a:rPr lang="en-US" sz="2000" b="0" i="0">
                <a:solidFill>
                  <a:srgbClr val="000000"/>
                </a:solidFill>
                <a:effectLst/>
                <a:latin typeface="Segoe UI" panose="020B0502040204020203" pitchFamily="34" charset="0"/>
              </a:rPr>
            </a:br>
            <a:r>
              <a:rPr lang="en-US" sz="2000" b="0" i="0">
                <a:solidFill>
                  <a:srgbClr val="000000"/>
                </a:solidFill>
                <a:effectLst/>
                <a:latin typeface="Segoe UI" panose="020B0502040204020203" pitchFamily="34" charset="0"/>
              </a:rPr>
              <a:t>.       Win Goodies</a:t>
            </a:r>
            <a:br>
              <a:rPr lang="en-US" sz="2000"/>
            </a:br>
            <a:endParaRPr lang="en-US" sz="9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263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a:solidFill>
                  <a:srgbClr val="171717"/>
                </a:solidFill>
                <a:effectLst/>
                <a:latin typeface="Segoe UI" panose="020B0502040204020203" pitchFamily="34" charset="0"/>
              </a:rPr>
              <a:t>Links to paste in the chat:</a:t>
            </a:r>
            <a:endParaRPr lang="en-US" sz="900" cap="none">
              <a:solidFill>
                <a:srgbClr val="FFFFFF"/>
              </a:solidFill>
              <a:latin typeface="Segoe UI" panose="020B0502040204020203" pitchFamily="34" charset="0"/>
              <a:cs typeface="Segoe UI" panose="020B0502040204020203" pitchFamily="34" charset="0"/>
            </a:endParaRPr>
          </a:p>
          <a:p>
            <a:r>
              <a:rPr lang="en-US" sz="1800" u="sng">
                <a:solidFill>
                  <a:srgbClr val="0563C1"/>
                </a:solidFill>
                <a:effectLst/>
                <a:latin typeface="Calibri" panose="020F0502020204030204" pitchFamily="34" charset="0"/>
                <a:ea typeface="Times New Roman" panose="02020603050405020304" pitchFamily="18" charset="0"/>
                <a:hlinkClick r:id="rId3"/>
              </a:rPr>
              <a:t>https://aka.ms/Survey_IDforDevelopers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609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07C9152-0D2F-4DAC-BF8D-8575F1447F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Tree>
    <p:extLst>
      <p:ext uri="{BB962C8B-B14F-4D97-AF65-F5344CB8AC3E}">
        <p14:creationId xmlns:p14="http://schemas.microsoft.com/office/powerpoint/2010/main" val="942614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5/4/2023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74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68296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4144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18505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7332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355493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5/4/2023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4900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35.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40.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40.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42266583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5158712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741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23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6821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08803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5/4/2023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846285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8627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058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977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209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1787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6026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00565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2408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E43F-1063-4EC8-95E2-487DBFB96F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AA00E3-5028-4B00-83F0-E59730BBD7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7D7E2-36BD-4572-84C3-1B70326D3B9E}"/>
              </a:ext>
            </a:extLst>
          </p:cNvPr>
          <p:cNvSpPr>
            <a:spLocks noGrp="1"/>
          </p:cNvSpPr>
          <p:nvPr>
            <p:ph type="dt" sz="half" idx="10"/>
          </p:nvPr>
        </p:nvSpPr>
        <p:spPr/>
        <p:txBody>
          <a:bodyPr/>
          <a:lstStyle/>
          <a:p>
            <a:fld id="{E4FC8D36-9310-41A8-B06E-D19F4FB31E40}" type="datetimeFigureOut">
              <a:rPr lang="en-US" smtClean="0"/>
              <a:t>5/4/2023</a:t>
            </a:fld>
            <a:endParaRPr lang="en-US"/>
          </a:p>
        </p:txBody>
      </p:sp>
      <p:sp>
        <p:nvSpPr>
          <p:cNvPr id="5" name="Footer Placeholder 4">
            <a:extLst>
              <a:ext uri="{FF2B5EF4-FFF2-40B4-BE49-F238E27FC236}">
                <a16:creationId xmlns:a16="http://schemas.microsoft.com/office/drawing/2014/main" id="{66D33FA7-C34A-45D1-846F-0B402B801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F6724-BE91-40D7-921D-BE08B5BF80D2}"/>
              </a:ext>
            </a:extLst>
          </p:cNvPr>
          <p:cNvSpPr>
            <a:spLocks noGrp="1"/>
          </p:cNvSpPr>
          <p:nvPr>
            <p:ph type="sldNum" sz="quarter" idx="12"/>
          </p:nvPr>
        </p:nvSpPr>
        <p:spPr/>
        <p:txBody>
          <a:bodyPr/>
          <a:lstStyle/>
          <a:p>
            <a:fld id="{0F62F836-5383-4E9E-86E5-DFF432F19D13}" type="slidenum">
              <a:rPr lang="en-US" smtClean="0"/>
              <a:t>‹#›</a:t>
            </a:fld>
            <a:endParaRPr lang="en-US"/>
          </a:p>
        </p:txBody>
      </p:sp>
    </p:spTree>
    <p:extLst>
      <p:ext uri="{BB962C8B-B14F-4D97-AF65-F5344CB8AC3E}">
        <p14:creationId xmlns:p14="http://schemas.microsoft.com/office/powerpoint/2010/main" val="402286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4639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AD4A7-F44D-4924-B8AF-37BD6E77F6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17087-3179-4D53-8810-E651640100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816BC-B383-4040-A5E9-7E7590E4F59C}"/>
              </a:ext>
            </a:extLst>
          </p:cNvPr>
          <p:cNvSpPr>
            <a:spLocks noGrp="1"/>
          </p:cNvSpPr>
          <p:nvPr>
            <p:ph type="dt" sz="half" idx="10"/>
          </p:nvPr>
        </p:nvSpPr>
        <p:spPr/>
        <p:txBody>
          <a:bodyPr/>
          <a:lstStyle/>
          <a:p>
            <a:fld id="{E4FC8D36-9310-41A8-B06E-D19F4FB31E40}" type="datetimeFigureOut">
              <a:rPr lang="en-US" smtClean="0"/>
              <a:t>5/4/2023</a:t>
            </a:fld>
            <a:endParaRPr lang="en-US"/>
          </a:p>
        </p:txBody>
      </p:sp>
      <p:sp>
        <p:nvSpPr>
          <p:cNvPr id="5" name="Footer Placeholder 4">
            <a:extLst>
              <a:ext uri="{FF2B5EF4-FFF2-40B4-BE49-F238E27FC236}">
                <a16:creationId xmlns:a16="http://schemas.microsoft.com/office/drawing/2014/main" id="{954AA367-7E35-4481-9659-C6054B249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7EFE7-ABB4-47E0-9887-A6F7075FE7C5}"/>
              </a:ext>
            </a:extLst>
          </p:cNvPr>
          <p:cNvSpPr>
            <a:spLocks noGrp="1"/>
          </p:cNvSpPr>
          <p:nvPr>
            <p:ph type="sldNum" sz="quarter" idx="12"/>
          </p:nvPr>
        </p:nvSpPr>
        <p:spPr/>
        <p:txBody>
          <a:bodyPr/>
          <a:lstStyle/>
          <a:p>
            <a:fld id="{0F62F836-5383-4E9E-86E5-DFF432F19D13}" type="slidenum">
              <a:rPr lang="en-US" smtClean="0"/>
              <a:t>‹#›</a:t>
            </a:fld>
            <a:endParaRPr lang="en-US"/>
          </a:p>
        </p:txBody>
      </p:sp>
    </p:spTree>
    <p:extLst>
      <p:ext uri="{BB962C8B-B14F-4D97-AF65-F5344CB8AC3E}">
        <p14:creationId xmlns:p14="http://schemas.microsoft.com/office/powerpoint/2010/main" val="21764802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B2A1-9FA3-48F4-AC1E-DC43EB001C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816ABF-470C-4FDA-B059-71C915310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BC7C9-8C89-4B4F-AF69-BA4C47BF1C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17F676-B63F-4178-8601-34827FB92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25AF42-F900-4D59-8433-AF8AF99A48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B0ECC1-3446-45F7-A69F-14C989CFBE88}"/>
              </a:ext>
            </a:extLst>
          </p:cNvPr>
          <p:cNvSpPr>
            <a:spLocks noGrp="1"/>
          </p:cNvSpPr>
          <p:nvPr>
            <p:ph type="dt" sz="half" idx="10"/>
          </p:nvPr>
        </p:nvSpPr>
        <p:spPr/>
        <p:txBody>
          <a:bodyPr/>
          <a:lstStyle/>
          <a:p>
            <a:fld id="{E4FC8D36-9310-41A8-B06E-D19F4FB31E40}" type="datetimeFigureOut">
              <a:rPr lang="en-US" smtClean="0"/>
              <a:t>5/4/2023</a:t>
            </a:fld>
            <a:endParaRPr lang="en-US"/>
          </a:p>
        </p:txBody>
      </p:sp>
      <p:sp>
        <p:nvSpPr>
          <p:cNvPr id="8" name="Footer Placeholder 7">
            <a:extLst>
              <a:ext uri="{FF2B5EF4-FFF2-40B4-BE49-F238E27FC236}">
                <a16:creationId xmlns:a16="http://schemas.microsoft.com/office/drawing/2014/main" id="{1346CA10-F3BD-40EC-8466-2CD1FC669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334A30-C400-407E-9DE1-71C1198B266C}"/>
              </a:ext>
            </a:extLst>
          </p:cNvPr>
          <p:cNvSpPr>
            <a:spLocks noGrp="1"/>
          </p:cNvSpPr>
          <p:nvPr>
            <p:ph type="sldNum" sz="quarter" idx="12"/>
          </p:nvPr>
        </p:nvSpPr>
        <p:spPr/>
        <p:txBody>
          <a:bodyPr/>
          <a:lstStyle/>
          <a:p>
            <a:fld id="{0F62F836-5383-4E9E-86E5-DFF432F19D13}" type="slidenum">
              <a:rPr lang="en-US" smtClean="0"/>
              <a:t>‹#›</a:t>
            </a:fld>
            <a:endParaRPr lang="en-US"/>
          </a:p>
        </p:txBody>
      </p:sp>
    </p:spTree>
    <p:extLst>
      <p:ext uri="{BB962C8B-B14F-4D97-AF65-F5344CB8AC3E}">
        <p14:creationId xmlns:p14="http://schemas.microsoft.com/office/powerpoint/2010/main" val="36033981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8" name="Gruppieren 7">
            <a:extLst>
              <a:ext uri="{FF2B5EF4-FFF2-40B4-BE49-F238E27FC236}">
                <a16:creationId xmlns:a16="http://schemas.microsoft.com/office/drawing/2014/main" id="{7C47395E-544C-4246-93BF-3F77C05B595F}"/>
              </a:ext>
            </a:extLst>
          </p:cNvPr>
          <p:cNvGrpSpPr/>
          <p:nvPr userDrawn="1"/>
        </p:nvGrpSpPr>
        <p:grpSpPr>
          <a:xfrm>
            <a:off x="10903384" y="6400800"/>
            <a:ext cx="1007564" cy="338555"/>
            <a:chOff x="582042" y="6267325"/>
            <a:chExt cx="1007564" cy="338555"/>
          </a:xfrm>
        </p:grpSpPr>
        <p:sp>
          <p:nvSpPr>
            <p:cNvPr id="9" name="Textfeld 8">
              <a:extLst>
                <a:ext uri="{FF2B5EF4-FFF2-40B4-BE49-F238E27FC236}">
                  <a16:creationId xmlns:a16="http://schemas.microsoft.com/office/drawing/2014/main" id="{70F1836C-2341-47CF-B3C1-B7A25F01AD73}"/>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0" name="Picture 4">
              <a:extLst>
                <a:ext uri="{FF2B5EF4-FFF2-40B4-BE49-F238E27FC236}">
                  <a16:creationId xmlns:a16="http://schemas.microsoft.com/office/drawing/2014/main" id="{24B7D700-C3C7-4D17-A333-5BD6309445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9188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grpSp>
        <p:nvGrpSpPr>
          <p:cNvPr id="11" name="Gruppieren 10">
            <a:extLst>
              <a:ext uri="{FF2B5EF4-FFF2-40B4-BE49-F238E27FC236}">
                <a16:creationId xmlns:a16="http://schemas.microsoft.com/office/drawing/2014/main" id="{FFEDEFEF-B60F-4805-85E3-B7B76477E82C}"/>
              </a:ext>
            </a:extLst>
          </p:cNvPr>
          <p:cNvGrpSpPr/>
          <p:nvPr userDrawn="1"/>
        </p:nvGrpSpPr>
        <p:grpSpPr>
          <a:xfrm>
            <a:off x="471497" y="6278986"/>
            <a:ext cx="1007564" cy="338555"/>
            <a:chOff x="582042" y="6267325"/>
            <a:chExt cx="1007564" cy="338555"/>
          </a:xfrm>
        </p:grpSpPr>
        <p:sp>
          <p:nvSpPr>
            <p:cNvPr id="12" name="Textfeld 11">
              <a:extLst>
                <a:ext uri="{FF2B5EF4-FFF2-40B4-BE49-F238E27FC236}">
                  <a16:creationId xmlns:a16="http://schemas.microsoft.com/office/drawing/2014/main" id="{9004FF0A-5679-4247-98AE-70A84080FE3C}"/>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5BCE15E0-C6AE-410F-A647-3EFD613FEB5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83186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186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68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34348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57489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79480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7034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1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366601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33001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99111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60343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285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08590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4955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6921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5874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6884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081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9794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94806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07371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805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74702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07374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845808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60961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58268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327039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90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35327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65074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49717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8762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1083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9379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0227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077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6125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170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790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202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920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4428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6205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796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7096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21946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9726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46552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1095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52347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33067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811436"/>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92506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4080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17364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0239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28888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6113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80644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4634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72034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965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80751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93217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07628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25966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4616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87104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331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368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772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6194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616049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63107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86571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07990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623487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8674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4043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22804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686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5206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9.xml"/><Relationship Id="rId21" Type="http://schemas.openxmlformats.org/officeDocument/2006/relationships/slideLayout" Target="../slideLayouts/slideLayout44.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63" Type="http://schemas.openxmlformats.org/officeDocument/2006/relationships/slideLayout" Target="../slideLayouts/slideLayout86.xml"/><Relationship Id="rId68" Type="http://schemas.openxmlformats.org/officeDocument/2006/relationships/slideLayout" Target="../slideLayouts/slideLayout91.xml"/><Relationship Id="rId16" Type="http://schemas.openxmlformats.org/officeDocument/2006/relationships/slideLayout" Target="../slideLayouts/slideLayout39.xml"/><Relationship Id="rId11" Type="http://schemas.openxmlformats.org/officeDocument/2006/relationships/slideLayout" Target="../slideLayouts/slideLayout34.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74" Type="http://schemas.openxmlformats.org/officeDocument/2006/relationships/slideLayout" Target="../slideLayouts/slideLayout97.xml"/><Relationship Id="rId79" Type="http://schemas.openxmlformats.org/officeDocument/2006/relationships/slideLayout" Target="../slideLayouts/slideLayout102.xml"/><Relationship Id="rId5" Type="http://schemas.openxmlformats.org/officeDocument/2006/relationships/slideLayout" Target="../slideLayouts/slideLayout28.xml"/><Relationship Id="rId61" Type="http://schemas.openxmlformats.org/officeDocument/2006/relationships/slideLayout" Target="../slideLayouts/slideLayout84.xml"/><Relationship Id="rId82" Type="http://schemas.openxmlformats.org/officeDocument/2006/relationships/theme" Target="../theme/theme2.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slideLayout" Target="../slideLayouts/slideLayout87.xml"/><Relationship Id="rId69" Type="http://schemas.openxmlformats.org/officeDocument/2006/relationships/slideLayout" Target="../slideLayouts/slideLayout92.xml"/><Relationship Id="rId77" Type="http://schemas.openxmlformats.org/officeDocument/2006/relationships/slideLayout" Target="../slideLayouts/slideLayout100.xml"/><Relationship Id="rId8" Type="http://schemas.openxmlformats.org/officeDocument/2006/relationships/slideLayout" Target="../slideLayouts/slideLayout31.xml"/><Relationship Id="rId51" Type="http://schemas.openxmlformats.org/officeDocument/2006/relationships/slideLayout" Target="../slideLayouts/slideLayout74.xml"/><Relationship Id="rId72" Type="http://schemas.openxmlformats.org/officeDocument/2006/relationships/slideLayout" Target="../slideLayouts/slideLayout95.xml"/><Relationship Id="rId80" Type="http://schemas.openxmlformats.org/officeDocument/2006/relationships/slideLayout" Target="../slideLayouts/slideLayout103.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67" Type="http://schemas.openxmlformats.org/officeDocument/2006/relationships/slideLayout" Target="../slideLayouts/slideLayout90.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slideLayout" Target="../slideLayouts/slideLayout85.xml"/><Relationship Id="rId70" Type="http://schemas.openxmlformats.org/officeDocument/2006/relationships/slideLayout" Target="../slideLayouts/slideLayout93.xml"/><Relationship Id="rId75" Type="http://schemas.openxmlformats.org/officeDocument/2006/relationships/slideLayout" Target="../slideLayouts/slideLayout98.xml"/><Relationship Id="rId83" Type="http://schemas.openxmlformats.org/officeDocument/2006/relationships/image" Target="../media/image7.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65" Type="http://schemas.openxmlformats.org/officeDocument/2006/relationships/slideLayout" Target="../slideLayouts/slideLayout88.xml"/><Relationship Id="rId73" Type="http://schemas.openxmlformats.org/officeDocument/2006/relationships/slideLayout" Target="../slideLayouts/slideLayout96.xml"/><Relationship Id="rId78" Type="http://schemas.openxmlformats.org/officeDocument/2006/relationships/slideLayout" Target="../slideLayouts/slideLayout101.xml"/><Relationship Id="rId81" Type="http://schemas.openxmlformats.org/officeDocument/2006/relationships/slideLayout" Target="../slideLayouts/slideLayout10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9" Type="http://schemas.openxmlformats.org/officeDocument/2006/relationships/slideLayout" Target="../slideLayouts/slideLayout62.xml"/><Relationship Id="rId34" Type="http://schemas.openxmlformats.org/officeDocument/2006/relationships/slideLayout" Target="../slideLayouts/slideLayout57.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76" Type="http://schemas.openxmlformats.org/officeDocument/2006/relationships/slideLayout" Target="../slideLayouts/slideLayout99.xml"/><Relationship Id="rId7" Type="http://schemas.openxmlformats.org/officeDocument/2006/relationships/slideLayout" Target="../slideLayouts/slideLayout30.xml"/><Relationship Id="rId71" Type="http://schemas.openxmlformats.org/officeDocument/2006/relationships/slideLayout" Target="../slideLayouts/slideLayout94.xml"/><Relationship Id="rId2" Type="http://schemas.openxmlformats.org/officeDocument/2006/relationships/slideLayout" Target="../slideLayouts/slideLayout25.xml"/><Relationship Id="rId29" Type="http://schemas.openxmlformats.org/officeDocument/2006/relationships/slideLayout" Target="../slideLayouts/slideLayout52.xml"/><Relationship Id="rId24" Type="http://schemas.openxmlformats.org/officeDocument/2006/relationships/slideLayout" Target="../slideLayouts/slideLayout47.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66"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66006"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6F2209AE-EE1A-401F-8540-EB6331CE724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4183629"/>
      </p:ext>
    </p:extLst>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 id="2147484830" r:id="rId13"/>
    <p:sldLayoutId id="2147484831" r:id="rId14"/>
    <p:sldLayoutId id="2147484832" r:id="rId15"/>
    <p:sldLayoutId id="2147484833" r:id="rId16"/>
    <p:sldLayoutId id="2147484834" r:id="rId17"/>
    <p:sldLayoutId id="2147484835" r:id="rId18"/>
    <p:sldLayoutId id="2147484837" r:id="rId19"/>
    <p:sldLayoutId id="2147484838" r:id="rId20"/>
    <p:sldLayoutId id="2147484839" r:id="rId21"/>
    <p:sldLayoutId id="2147484840" r:id="rId22"/>
    <p:sldLayoutId id="2147484841"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57251131"/>
      </p:ext>
    </p:extLst>
  </p:cSld>
  <p:clrMap bg1="lt1" tx1="dk1" bg2="lt2" tx2="dk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59" r:id="rId17"/>
    <p:sldLayoutId id="2147484860" r:id="rId18"/>
    <p:sldLayoutId id="2147484861" r:id="rId19"/>
    <p:sldLayoutId id="2147484862" r:id="rId20"/>
    <p:sldLayoutId id="2147484863" r:id="rId21"/>
    <p:sldLayoutId id="2147484864" r:id="rId22"/>
    <p:sldLayoutId id="2147484865" r:id="rId23"/>
    <p:sldLayoutId id="2147484866" r:id="rId24"/>
    <p:sldLayoutId id="2147484867" r:id="rId25"/>
    <p:sldLayoutId id="2147484868" r:id="rId26"/>
    <p:sldLayoutId id="2147484869" r:id="rId27"/>
    <p:sldLayoutId id="2147484870" r:id="rId28"/>
    <p:sldLayoutId id="2147484871" r:id="rId29"/>
    <p:sldLayoutId id="2147484872" r:id="rId30"/>
    <p:sldLayoutId id="2147484873" r:id="rId31"/>
    <p:sldLayoutId id="2147484874" r:id="rId32"/>
    <p:sldLayoutId id="2147484875" r:id="rId33"/>
    <p:sldLayoutId id="2147484876" r:id="rId34"/>
    <p:sldLayoutId id="2147484877" r:id="rId35"/>
    <p:sldLayoutId id="2147484878" r:id="rId36"/>
    <p:sldLayoutId id="2147484879" r:id="rId37"/>
    <p:sldLayoutId id="2147484880" r:id="rId38"/>
    <p:sldLayoutId id="2147484881" r:id="rId39"/>
    <p:sldLayoutId id="2147484882" r:id="rId40"/>
    <p:sldLayoutId id="2147484883" r:id="rId41"/>
    <p:sldLayoutId id="2147484884" r:id="rId42"/>
    <p:sldLayoutId id="2147484885" r:id="rId43"/>
    <p:sldLayoutId id="2147484886" r:id="rId44"/>
    <p:sldLayoutId id="2147484887" r:id="rId45"/>
    <p:sldLayoutId id="2147484888" r:id="rId46"/>
    <p:sldLayoutId id="2147484889" r:id="rId47"/>
    <p:sldLayoutId id="2147484890" r:id="rId48"/>
    <p:sldLayoutId id="2147484891" r:id="rId49"/>
    <p:sldLayoutId id="2147484892" r:id="rId50"/>
    <p:sldLayoutId id="2147484893" r:id="rId51"/>
    <p:sldLayoutId id="2147484894" r:id="rId52"/>
    <p:sldLayoutId id="2147484895" r:id="rId53"/>
    <p:sldLayoutId id="2147484896" r:id="rId54"/>
    <p:sldLayoutId id="2147484897" r:id="rId55"/>
    <p:sldLayoutId id="2147484898" r:id="rId56"/>
    <p:sldLayoutId id="2147484899" r:id="rId57"/>
    <p:sldLayoutId id="2147484900" r:id="rId58"/>
    <p:sldLayoutId id="2147484901" r:id="rId59"/>
    <p:sldLayoutId id="2147484902" r:id="rId60"/>
    <p:sldLayoutId id="2147484903" r:id="rId61"/>
    <p:sldLayoutId id="2147484904" r:id="rId62"/>
    <p:sldLayoutId id="2147484905" r:id="rId63"/>
    <p:sldLayoutId id="2147484906" r:id="rId64"/>
    <p:sldLayoutId id="2147484907" r:id="rId65"/>
    <p:sldLayoutId id="2147484908" r:id="rId66"/>
    <p:sldLayoutId id="2147484909" r:id="rId67"/>
    <p:sldLayoutId id="2147484910" r:id="rId68"/>
    <p:sldLayoutId id="2147484911" r:id="rId69"/>
    <p:sldLayoutId id="2147484912" r:id="rId70"/>
    <p:sldLayoutId id="2147484913" r:id="rId71"/>
    <p:sldLayoutId id="2147484914" r:id="rId72"/>
    <p:sldLayoutId id="2147484915" r:id="rId73"/>
    <p:sldLayoutId id="2147484916" r:id="rId74"/>
    <p:sldLayoutId id="2147484917" r:id="rId75"/>
    <p:sldLayoutId id="2147484918" r:id="rId76"/>
    <p:sldLayoutId id="2147484919" r:id="rId77"/>
    <p:sldLayoutId id="2147484920" r:id="rId78"/>
    <p:sldLayoutId id="2147484921" r:id="rId79"/>
    <p:sldLayoutId id="2147484922" r:id="rId80"/>
    <p:sldLayoutId id="2147484923"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01.xml"/><Relationship Id="rId4" Type="http://schemas.openxmlformats.org/officeDocument/2006/relationships/image" Target="../media/image42.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fed-group-claims#configure-the-azure-ad-application-registration-for-group-attribute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login.microsoftonline.com/72f988bf-86f1-41af-91ab-2d7cd011db47/v2.0"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graph.windows.net/72f988bf-86f1-41af-91ab-2d7cd011db47/users/32fe213d-e4d1-4973-96f9-1901ec32a16c/getMemberObject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raph.microsoft.com/v1.0/me/transitiveMemberO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ctive-directory/develop/howto-add-app-roles-in-azure-ad-app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IDDevCustomAuth"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01.xml"/><Relationship Id="rId6" Type="http://schemas.openxmlformats.org/officeDocument/2006/relationships/hyperlink" Target="https://learn.microsoft.com/training/modules/identity-users-groups-approles/" TargetMode="External"/><Relationship Id="rId5" Type="http://schemas.openxmlformats.org/officeDocument/2006/relationships/image" Target="../media/image49.emf"/><Relationship Id="rId4" Type="http://schemas.openxmlformats.org/officeDocument/2006/relationships/image" Target="../media/image48.sv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101.xml"/><Relationship Id="rId5" Type="http://schemas.openxmlformats.org/officeDocument/2006/relationships/image" Target="../media/image52.png"/><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8.xml"/><Relationship Id="rId6" Type="http://schemas.openxmlformats.org/officeDocument/2006/relationships/image" Target="../media/image43.jpeg"/><Relationship Id="rId5" Type="http://schemas.openxmlformats.org/officeDocument/2006/relationships/hyperlink" Target="https://learn.microsoft.com/training/paths/m365-identity-associate/" TargetMode="Externa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01.xml"/><Relationship Id="rId6" Type="http://schemas.openxmlformats.org/officeDocument/2006/relationships/image" Target="../media/image52.png"/><Relationship Id="rId5" Type="http://schemas.openxmlformats.org/officeDocument/2006/relationships/image" Target="../media/image49.emf"/><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3" Type="http://schemas.openxmlformats.org/officeDocument/2006/relationships/hyperlink" Target="https://nam06.safelinks.protection.outlook.com/?url=https%3A%2F%2Faka.ms%2FSurvey_IDforDevelopers&amp;data=05%7C01%7Cnandeesh.swami%40microsoft.com%7Ccfd93c97efc1416cfe2608dad71de0cc%7C72f988bf86f141af91ab2d7cd011db47%7C1%7C0%7C638058820611512759%7CUnknown%7CTWFpbGZsb3d8eyJWIjoiMC4wLjAwMDAiLCJQIjoiV2luMzIiLCJBTiI6Ik1haWwiLCJXVCI6Mn0%3D%7C3000%7C%7C%7C&amp;sdata=JszpJrkKni3XDfVs0cURg4PR5MuMcp%2Bpg1Ts9hyKnRM%3D&amp;reserved=0" TargetMode="External"/><Relationship Id="rId2" Type="http://schemas.openxmlformats.org/officeDocument/2006/relationships/notesSlide" Target="../notesSlides/notesSlide24.xml"/><Relationship Id="rId1" Type="http://schemas.openxmlformats.org/officeDocument/2006/relationships/slideLayout" Target="../slideLayouts/slideLayout104.xml"/><Relationship Id="rId4" Type="http://schemas.openxmlformats.org/officeDocument/2006/relationships/image" Target="../media/image5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24000" y="1357298"/>
            <a:ext cx="9144000" cy="553998"/>
          </a:xfrm>
        </p:spPr>
        <p:txBody>
          <a:bodyPr/>
          <a:lstStyle/>
          <a:p>
            <a:pPr algn="ctr"/>
            <a:r>
              <a:rPr lang="en-US" dirty="0">
                <a:solidFill>
                  <a:schemeClr val="tx1"/>
                </a:solidFill>
              </a:rPr>
              <a:t>We are having a break, time to refill!</a:t>
            </a:r>
          </a:p>
        </p:txBody>
      </p:sp>
      <p:pic>
        <p:nvPicPr>
          <p:cNvPr id="7" name="Graphic 6" descr="Coffee outline">
            <a:extLst>
              <a:ext uri="{FF2B5EF4-FFF2-40B4-BE49-F238E27FC236}">
                <a16:creationId xmlns:a16="http://schemas.microsoft.com/office/drawing/2014/main" id="{3975AC4C-8E5A-5FFF-E938-20927D4DE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8951" y="1911295"/>
            <a:ext cx="4663440" cy="4663440"/>
          </a:xfrm>
          <a:prstGeom prst="rect">
            <a:avLst/>
          </a:prstGeom>
        </p:spPr>
      </p:pic>
      <p:sp>
        <p:nvSpPr>
          <p:cNvPr id="8" name="Rectangle 7">
            <a:extLst>
              <a:ext uri="{FF2B5EF4-FFF2-40B4-BE49-F238E27FC236}">
                <a16:creationId xmlns:a16="http://schemas.microsoft.com/office/drawing/2014/main" id="{A3CBE853-BE3E-F7D8-26EB-884D38FFA359}"/>
              </a:ext>
            </a:extLst>
          </p:cNvPr>
          <p:cNvSpPr/>
          <p:nvPr/>
        </p:nvSpPr>
        <p:spPr bwMode="auto">
          <a:xfrm>
            <a:off x="4956689" y="5780507"/>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8364075-A24B-427B-314C-1BAF10D34C97}"/>
              </a:ext>
            </a:extLst>
          </p:cNvPr>
          <p:cNvSpPr/>
          <p:nvPr/>
        </p:nvSpPr>
        <p:spPr bwMode="auto">
          <a:xfrm>
            <a:off x="4956689" y="5597267"/>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1E9D259-D02A-AC4B-2B0A-E2CCEE648ECA}"/>
              </a:ext>
            </a:extLst>
          </p:cNvPr>
          <p:cNvSpPr/>
          <p:nvPr/>
        </p:nvSpPr>
        <p:spPr bwMode="auto">
          <a:xfrm>
            <a:off x="4956689" y="5412420"/>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D8E738F9-CA2A-0FF9-68CC-9D4EDE3C5F03}"/>
              </a:ext>
            </a:extLst>
          </p:cNvPr>
          <p:cNvSpPr/>
          <p:nvPr/>
        </p:nvSpPr>
        <p:spPr bwMode="auto">
          <a:xfrm>
            <a:off x="4956689" y="5236140"/>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C3578C33-6E02-4C74-432A-58218F695C57}"/>
              </a:ext>
            </a:extLst>
          </p:cNvPr>
          <p:cNvSpPr/>
          <p:nvPr/>
        </p:nvSpPr>
        <p:spPr bwMode="auto">
          <a:xfrm>
            <a:off x="4956689" y="5055162"/>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3D8E4BAD-CE08-BF6D-76E3-1E464B49FBC9}"/>
              </a:ext>
            </a:extLst>
          </p:cNvPr>
          <p:cNvSpPr/>
          <p:nvPr/>
        </p:nvSpPr>
        <p:spPr bwMode="auto">
          <a:xfrm>
            <a:off x="4956689" y="4871922"/>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EA36AD8-51F0-2945-62B0-4D54E9FEFB96}"/>
              </a:ext>
            </a:extLst>
          </p:cNvPr>
          <p:cNvSpPr/>
          <p:nvPr/>
        </p:nvSpPr>
        <p:spPr bwMode="auto">
          <a:xfrm>
            <a:off x="4956689" y="4687075"/>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D67036A-2152-817F-54B8-BA345F3C6366}"/>
              </a:ext>
            </a:extLst>
          </p:cNvPr>
          <p:cNvSpPr/>
          <p:nvPr/>
        </p:nvSpPr>
        <p:spPr bwMode="auto">
          <a:xfrm>
            <a:off x="4956689" y="4510795"/>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0047FFE-A172-F195-9C36-535DD509CA04}"/>
              </a:ext>
            </a:extLst>
          </p:cNvPr>
          <p:cNvSpPr/>
          <p:nvPr/>
        </p:nvSpPr>
        <p:spPr bwMode="auto">
          <a:xfrm>
            <a:off x="4956689" y="4347818"/>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5C738C7C-66B0-434D-23F1-AB34F43E734F}"/>
              </a:ext>
            </a:extLst>
          </p:cNvPr>
          <p:cNvSpPr/>
          <p:nvPr/>
        </p:nvSpPr>
        <p:spPr bwMode="auto">
          <a:xfrm>
            <a:off x="4956689" y="4171538"/>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5A5568C-21E4-4B1A-703F-6F00CAE55C8C}"/>
              </a:ext>
            </a:extLst>
          </p:cNvPr>
          <p:cNvSpPr/>
          <p:nvPr/>
        </p:nvSpPr>
        <p:spPr bwMode="auto">
          <a:xfrm>
            <a:off x="4956689" y="3994732"/>
            <a:ext cx="1920240" cy="1828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02599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5900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500"/>
                                        <p:tgtEl>
                                          <p:spTgt spid="38"/>
                                        </p:tgtEl>
                                      </p:cBhvr>
                                    </p:animEffect>
                                  </p:childTnLst>
                                </p:cTn>
                              </p:par>
                            </p:childTnLst>
                          </p:cTn>
                        </p:par>
                        <p:par>
                          <p:cTn id="12" fill="hold">
                            <p:stCondLst>
                              <p:cond delay="60000"/>
                            </p:stCondLst>
                            <p:childTnLst>
                              <p:par>
                                <p:cTn id="13" presetID="22" presetClass="entr" presetSubtype="4" fill="hold" grpId="0" nodeType="afterEffect">
                                  <p:stCondLst>
                                    <p:cond delay="5900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childTnLst>
                          </p:cTn>
                        </p:par>
                        <p:par>
                          <p:cTn id="16" fill="hold">
                            <p:stCondLst>
                              <p:cond delay="119500"/>
                            </p:stCondLst>
                            <p:childTnLst>
                              <p:par>
                                <p:cTn id="17" presetID="22" presetClass="entr" presetSubtype="4" fill="hold" grpId="0" nodeType="afterEffect">
                                  <p:stCondLst>
                                    <p:cond delay="5900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500"/>
                                        <p:tgtEl>
                                          <p:spTgt spid="40"/>
                                        </p:tgtEl>
                                      </p:cBhvr>
                                    </p:animEffect>
                                  </p:childTnLst>
                                </p:cTn>
                              </p:par>
                            </p:childTnLst>
                          </p:cTn>
                        </p:par>
                        <p:par>
                          <p:cTn id="20" fill="hold">
                            <p:stCondLst>
                              <p:cond delay="179000"/>
                            </p:stCondLst>
                            <p:childTnLst>
                              <p:par>
                                <p:cTn id="21" presetID="22" presetClass="entr" presetSubtype="4" fill="hold" grpId="0" nodeType="afterEffect">
                                  <p:stCondLst>
                                    <p:cond delay="5900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childTnLst>
                          </p:cTn>
                        </p:par>
                        <p:par>
                          <p:cTn id="24" fill="hold">
                            <p:stCondLst>
                              <p:cond delay="238500"/>
                            </p:stCondLst>
                            <p:childTnLst>
                              <p:par>
                                <p:cTn id="25" presetID="22" presetClass="entr" presetSubtype="4" fill="hold" grpId="0" nodeType="afterEffect">
                                  <p:stCondLst>
                                    <p:cond delay="59000"/>
                                  </p:stCondLst>
                                  <p:childTnLst>
                                    <p:set>
                                      <p:cBhvr>
                                        <p:cTn id="26" dur="1" fill="hold">
                                          <p:stCondLst>
                                            <p:cond delay="0"/>
                                          </p:stCondLst>
                                        </p:cTn>
                                        <p:tgtEl>
                                          <p:spTgt spid="42"/>
                                        </p:tgtEl>
                                        <p:attrNameLst>
                                          <p:attrName>style.visibility</p:attrName>
                                        </p:attrNameLst>
                                      </p:cBhvr>
                                      <p:to>
                                        <p:strVal val="visible"/>
                                      </p:to>
                                    </p:set>
                                    <p:animEffect transition="in" filter="wipe(down)">
                                      <p:cBhvr>
                                        <p:cTn id="27" dur="500"/>
                                        <p:tgtEl>
                                          <p:spTgt spid="42"/>
                                        </p:tgtEl>
                                      </p:cBhvr>
                                    </p:animEffect>
                                  </p:childTnLst>
                                </p:cTn>
                              </p:par>
                            </p:childTnLst>
                          </p:cTn>
                        </p:par>
                        <p:par>
                          <p:cTn id="28" fill="hold">
                            <p:stCondLst>
                              <p:cond delay="298000"/>
                            </p:stCondLst>
                            <p:childTnLst>
                              <p:par>
                                <p:cTn id="29" presetID="22" presetClass="entr" presetSubtype="4" fill="hold" grpId="0" nodeType="afterEffect">
                                  <p:stCondLst>
                                    <p:cond delay="5900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childTnLst>
                          </p:cTn>
                        </p:par>
                        <p:par>
                          <p:cTn id="32" fill="hold">
                            <p:stCondLst>
                              <p:cond delay="357500"/>
                            </p:stCondLst>
                            <p:childTnLst>
                              <p:par>
                                <p:cTn id="33" presetID="22" presetClass="entr" presetSubtype="4" fill="hold" grpId="0" nodeType="afterEffect">
                                  <p:stCondLst>
                                    <p:cond delay="5900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par>
                          <p:cTn id="36" fill="hold">
                            <p:stCondLst>
                              <p:cond delay="417000"/>
                            </p:stCondLst>
                            <p:childTnLst>
                              <p:par>
                                <p:cTn id="37" presetID="22" presetClass="entr" presetSubtype="4" fill="hold" grpId="0" nodeType="afterEffect">
                                  <p:stCondLst>
                                    <p:cond delay="590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500"/>
                                        <p:tgtEl>
                                          <p:spTgt spid="45"/>
                                        </p:tgtEl>
                                      </p:cBhvr>
                                    </p:animEffect>
                                  </p:childTnLst>
                                </p:cTn>
                              </p:par>
                            </p:childTnLst>
                          </p:cTn>
                        </p:par>
                        <p:par>
                          <p:cTn id="40" fill="hold">
                            <p:stCondLst>
                              <p:cond delay="476500"/>
                            </p:stCondLst>
                            <p:childTnLst>
                              <p:par>
                                <p:cTn id="41" presetID="22" presetClass="entr" presetSubtype="4" fill="hold" grpId="0" nodeType="afterEffect">
                                  <p:stCondLst>
                                    <p:cond delay="5900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childTnLst>
                          </p:cTn>
                        </p:par>
                        <p:par>
                          <p:cTn id="44" fill="hold">
                            <p:stCondLst>
                              <p:cond delay="536000"/>
                            </p:stCondLst>
                            <p:childTnLst>
                              <p:par>
                                <p:cTn id="45" presetID="22" presetClass="entr" presetSubtype="4" fill="hold" grpId="0" nodeType="afterEffect">
                                  <p:stCondLst>
                                    <p:cond delay="5900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E13375-F6D8-4E4F-9FF6-0E8333EA837C}"/>
              </a:ext>
            </a:extLst>
          </p:cNvPr>
          <p:cNvSpPr>
            <a:spLocks noGrp="1"/>
          </p:cNvSpPr>
          <p:nvPr>
            <p:ph type="title"/>
          </p:nvPr>
        </p:nvSpPr>
        <p:spPr>
          <a:xfrm>
            <a:off x="588263" y="457200"/>
            <a:ext cx="11018520" cy="553998"/>
          </a:xfrm>
        </p:spPr>
        <p:txBody>
          <a:bodyPr/>
          <a:lstStyle/>
          <a:p>
            <a:r>
              <a:rPr lang="en-US"/>
              <a:t>Security Groups</a:t>
            </a:r>
          </a:p>
        </p:txBody>
      </p:sp>
      <p:sp>
        <p:nvSpPr>
          <p:cNvPr id="7" name="Text Placeholder 6">
            <a:extLst>
              <a:ext uri="{FF2B5EF4-FFF2-40B4-BE49-F238E27FC236}">
                <a16:creationId xmlns:a16="http://schemas.microsoft.com/office/drawing/2014/main" id="{A12F26D8-525D-4CF7-9C25-FD64A65DAAC7}"/>
              </a:ext>
            </a:extLst>
          </p:cNvPr>
          <p:cNvSpPr>
            <a:spLocks noGrp="1"/>
          </p:cNvSpPr>
          <p:nvPr>
            <p:ph type="body" sz="quarter" idx="10"/>
          </p:nvPr>
        </p:nvSpPr>
        <p:spPr>
          <a:xfrm>
            <a:off x="586390" y="1434370"/>
            <a:ext cx="11018520" cy="2308324"/>
          </a:xfrm>
        </p:spPr>
        <p:txBody>
          <a:bodyPr/>
          <a:lstStyle/>
          <a:p>
            <a:r>
              <a:rPr lang="en-US"/>
              <a:t>Not tied to an app, groups can be used in multiple apps and for other access control purposes</a:t>
            </a:r>
          </a:p>
          <a:p>
            <a:r>
              <a:rPr lang="en-US"/>
              <a:t>Cloud only groups provide only the group ID in the token</a:t>
            </a:r>
          </a:p>
          <a:p>
            <a:r>
              <a:rPr lang="en-US"/>
              <a:t>On-Prem groups can use group name instead</a:t>
            </a:r>
          </a:p>
          <a:p>
            <a:r>
              <a:rPr lang="en-US"/>
              <a:t>On-Prem nested groups supported. Every group tier in the token</a:t>
            </a:r>
          </a:p>
          <a:p>
            <a:r>
              <a:rPr lang="en-US"/>
              <a:t>Selecting Application groups will result in only groups the user is a member of that have been assigned to the app will be in the token</a:t>
            </a:r>
          </a:p>
          <a:p>
            <a:r>
              <a:rPr lang="en-US"/>
              <a:t>	Nested groups not supported for Application groups</a:t>
            </a:r>
          </a:p>
          <a:p>
            <a:r>
              <a:rPr lang="en-US"/>
              <a:t>Groups can optionally be represented in the “roles” claim</a:t>
            </a:r>
          </a:p>
        </p:txBody>
      </p:sp>
      <p:sp>
        <p:nvSpPr>
          <p:cNvPr id="9" name="Rectangle 8">
            <a:extLst>
              <a:ext uri="{FF2B5EF4-FFF2-40B4-BE49-F238E27FC236}">
                <a16:creationId xmlns:a16="http://schemas.microsoft.com/office/drawing/2014/main" id="{E973FCF3-97D0-4D06-B730-6094336016F4}"/>
              </a:ext>
            </a:extLst>
          </p:cNvPr>
          <p:cNvSpPr/>
          <p:nvPr/>
        </p:nvSpPr>
        <p:spPr>
          <a:xfrm>
            <a:off x="1915897" y="6216134"/>
            <a:ext cx="7152844" cy="369332"/>
          </a:xfrm>
          <a:prstGeom prst="rect">
            <a:avLst/>
          </a:prstGeom>
        </p:spPr>
        <p:txBody>
          <a:bodyPr wrap="square">
            <a:spAutoFit/>
          </a:bodyPr>
          <a:lstStyle/>
          <a:p>
            <a:r>
              <a:rPr lang="en-US">
                <a:hlinkClick r:id="rId3"/>
              </a:rPr>
              <a:t>Configure group claims for applications with Azure Active Directory</a:t>
            </a:r>
            <a:endParaRPr lang="en-US"/>
          </a:p>
        </p:txBody>
      </p:sp>
    </p:spTree>
    <p:extLst>
      <p:ext uri="{BB962C8B-B14F-4D97-AF65-F5344CB8AC3E}">
        <p14:creationId xmlns:p14="http://schemas.microsoft.com/office/powerpoint/2010/main" val="28730430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15120-B53A-4D89-9EDC-EE39C7055AD4}"/>
              </a:ext>
            </a:extLst>
          </p:cNvPr>
          <p:cNvSpPr>
            <a:spLocks noGrp="1"/>
          </p:cNvSpPr>
          <p:nvPr>
            <p:ph type="title"/>
          </p:nvPr>
        </p:nvSpPr>
        <p:spPr/>
        <p:txBody>
          <a:bodyPr/>
          <a:lstStyle/>
          <a:p>
            <a:r>
              <a:rPr lang="en-US"/>
              <a:t>Groups overage</a:t>
            </a:r>
          </a:p>
        </p:txBody>
      </p:sp>
      <p:sp>
        <p:nvSpPr>
          <p:cNvPr id="5" name="Text Placeholder 4">
            <a:extLst>
              <a:ext uri="{FF2B5EF4-FFF2-40B4-BE49-F238E27FC236}">
                <a16:creationId xmlns:a16="http://schemas.microsoft.com/office/drawing/2014/main" id="{E9D1284C-ED15-43C1-AC9F-FADDAD28A7AB}"/>
              </a:ext>
            </a:extLst>
          </p:cNvPr>
          <p:cNvSpPr>
            <a:spLocks noGrp="1"/>
          </p:cNvSpPr>
          <p:nvPr>
            <p:ph type="body" sz="quarter" idx="10"/>
          </p:nvPr>
        </p:nvSpPr>
        <p:spPr>
          <a:xfrm>
            <a:off x="586390" y="1434370"/>
            <a:ext cx="11018520" cy="3964162"/>
          </a:xfrm>
        </p:spPr>
        <p:txBody>
          <a:bodyPr/>
          <a:lstStyle/>
          <a:p>
            <a:r>
              <a:rPr lang="en-US"/>
              <a:t>Groups claim limited to 200 groups for JWT tokens</a:t>
            </a:r>
          </a:p>
          <a:p>
            <a:r>
              <a:rPr lang="en-US"/>
              <a:t>Groups claim limited to 150 groups for SAML tokens</a:t>
            </a:r>
          </a:p>
          <a:p>
            <a:r>
              <a:rPr lang="en-US"/>
              <a:t>Groups claim limited to 6 groups when using the implicit flow</a:t>
            </a:r>
          </a:p>
          <a:p>
            <a:r>
              <a:rPr lang="en-US"/>
              <a:t>	Implicit flow not  recommended for SPAs</a:t>
            </a:r>
          </a:p>
          <a:p>
            <a:r>
              <a:rPr lang="en-US"/>
              <a:t>	Implicit flow used in web apps (hybrid flow)</a:t>
            </a:r>
          </a:p>
          <a:p>
            <a:endParaRPr lang="en-US"/>
          </a:p>
          <a:p>
            <a:r>
              <a:rPr lang="en-US"/>
              <a:t>Apps must implement Microsoft Graph based group membership checking when configured for groups claim in the token</a:t>
            </a:r>
          </a:p>
        </p:txBody>
      </p:sp>
    </p:spTree>
    <p:extLst>
      <p:ext uri="{BB962C8B-B14F-4D97-AF65-F5344CB8AC3E}">
        <p14:creationId xmlns:p14="http://schemas.microsoft.com/office/powerpoint/2010/main" val="2208071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9299-1787-456A-A736-90AFF9E84234}"/>
              </a:ext>
            </a:extLst>
          </p:cNvPr>
          <p:cNvSpPr>
            <a:spLocks noGrp="1"/>
          </p:cNvSpPr>
          <p:nvPr>
            <p:ph type="title"/>
          </p:nvPr>
        </p:nvSpPr>
        <p:spPr>
          <a:xfrm>
            <a:off x="460005" y="780853"/>
            <a:ext cx="3468699" cy="4610993"/>
          </a:xfrm>
          <a:ln>
            <a:solidFill>
              <a:schemeClr val="accent3"/>
            </a:solidFill>
          </a:ln>
        </p:spPr>
        <p:txBody>
          <a:bodyPr vert="horz" lIns="91440" tIns="45720" rIns="91440" bIns="45720" rtlCol="0" anchor="b">
            <a:normAutofit fontScale="90000"/>
          </a:bodyPr>
          <a:lstStyle/>
          <a:p>
            <a:pPr defTabSz="914400"/>
            <a:r>
              <a:rPr lang="en-US" kern="1200">
                <a:solidFill>
                  <a:srgbClr val="0070C0"/>
                </a:solidFill>
                <a:latin typeface="+mj-lt"/>
                <a:ea typeface="+mj-ea"/>
                <a:cs typeface="+mj-cs"/>
              </a:rPr>
              <a:t>Token with overage </a:t>
            </a:r>
            <a:br>
              <a:rPr lang="en-US" sz="4000" kern="1200">
                <a:solidFill>
                  <a:srgbClr val="0070C0"/>
                </a:solidFill>
                <a:latin typeface="+mj-lt"/>
                <a:ea typeface="+mj-ea"/>
                <a:cs typeface="+mj-cs"/>
              </a:rPr>
            </a:br>
            <a:br>
              <a:rPr lang="en-US" sz="4000" kern="1200">
                <a:solidFill>
                  <a:srgbClr val="0070C0"/>
                </a:solidFill>
                <a:latin typeface="+mj-lt"/>
                <a:ea typeface="+mj-ea"/>
                <a:cs typeface="+mj-cs"/>
              </a:rPr>
            </a:br>
            <a:r>
              <a:rPr lang="en-US" sz="4000" kern="1200">
                <a:solidFill>
                  <a:srgbClr val="0070C0"/>
                </a:solidFill>
                <a:latin typeface="+mj-lt"/>
                <a:ea typeface="+mj-ea"/>
                <a:cs typeface="+mj-cs"/>
              </a:rPr>
              <a:t>E</a:t>
            </a:r>
            <a:r>
              <a:rPr lang="en-US" sz="2700">
                <a:solidFill>
                  <a:srgbClr val="0070C0"/>
                </a:solidFill>
                <a:ea typeface="+mj-ea"/>
                <a:cs typeface="+mj-cs"/>
              </a:rPr>
              <a:t>mitted when a user is member of more groups than the overage limit </a:t>
            </a:r>
            <a:br>
              <a:rPr lang="en-US" sz="2700">
                <a:solidFill>
                  <a:srgbClr val="0070C0"/>
                </a:solidFill>
                <a:ea typeface="+mj-ea"/>
                <a:cs typeface="+mj-cs"/>
              </a:rPr>
            </a:br>
            <a:br>
              <a:rPr lang="en-US" sz="2700">
                <a:solidFill>
                  <a:srgbClr val="0070C0"/>
                </a:solidFill>
                <a:ea typeface="+mj-ea"/>
                <a:cs typeface="+mj-cs"/>
              </a:rPr>
            </a:br>
            <a:r>
              <a:rPr lang="en-US" sz="2700" b="1">
                <a:solidFill>
                  <a:srgbClr val="FF0000"/>
                </a:solidFill>
              </a:rPr>
              <a:t>200</a:t>
            </a:r>
            <a:r>
              <a:rPr lang="en-US" sz="2700">
                <a:solidFill>
                  <a:srgbClr val="0070C0"/>
                </a:solidFill>
              </a:rPr>
              <a:t> for JWT tokens</a:t>
            </a:r>
            <a:br>
              <a:rPr lang="en-US" sz="2700">
                <a:solidFill>
                  <a:srgbClr val="0070C0"/>
                </a:solidFill>
                <a:ea typeface="+mj-ea"/>
                <a:cs typeface="+mj-cs"/>
              </a:rPr>
            </a:br>
            <a:r>
              <a:rPr lang="en-US" sz="2700" b="1">
                <a:solidFill>
                  <a:srgbClr val="FF0000"/>
                </a:solidFill>
                <a:ea typeface="+mj-ea"/>
                <a:cs typeface="+mj-cs"/>
              </a:rPr>
              <a:t>150</a:t>
            </a:r>
            <a:r>
              <a:rPr lang="en-US" sz="2700">
                <a:solidFill>
                  <a:srgbClr val="0070C0"/>
                </a:solidFill>
                <a:ea typeface="+mj-ea"/>
                <a:cs typeface="+mj-cs"/>
              </a:rPr>
              <a:t> for SAML tokens</a:t>
            </a:r>
            <a:br>
              <a:rPr lang="en-US" sz="2700">
                <a:solidFill>
                  <a:srgbClr val="0070C0"/>
                </a:solidFill>
                <a:ea typeface="+mj-ea"/>
                <a:cs typeface="+mj-cs"/>
              </a:rPr>
            </a:br>
            <a:endParaRPr lang="en-US" sz="2700" kern="1200">
              <a:solidFill>
                <a:srgbClr val="0070C0"/>
              </a:solidFill>
              <a:ea typeface="+mj-ea"/>
              <a:cs typeface="+mj-cs"/>
            </a:endParaRPr>
          </a:p>
        </p:txBody>
      </p:sp>
      <p:sp>
        <p:nvSpPr>
          <p:cNvPr id="3" name="Rectangle 2">
            <a:extLst>
              <a:ext uri="{FF2B5EF4-FFF2-40B4-BE49-F238E27FC236}">
                <a16:creationId xmlns:a16="http://schemas.microsoft.com/office/drawing/2014/main" id="{44BBA880-F547-4184-A27E-5B21E792AE09}"/>
              </a:ext>
            </a:extLst>
          </p:cNvPr>
          <p:cNvSpPr/>
          <p:nvPr/>
        </p:nvSpPr>
        <p:spPr>
          <a:xfrm>
            <a:off x="4848224" y="998340"/>
            <a:ext cx="466010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 sz="2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p:sp>
        <p:nvSpPr>
          <p:cNvPr id="7" name="Rectangle 6">
            <a:extLst>
              <a:ext uri="{FF2B5EF4-FFF2-40B4-BE49-F238E27FC236}">
                <a16:creationId xmlns:a16="http://schemas.microsoft.com/office/drawing/2014/main" id="{F79CD079-637A-4AEC-A220-A4BAD253E745}"/>
              </a:ext>
            </a:extLst>
          </p:cNvPr>
          <p:cNvSpPr/>
          <p:nvPr/>
        </p:nvSpPr>
        <p:spPr>
          <a:xfrm>
            <a:off x="4077279" y="867531"/>
            <a:ext cx="7788489" cy="4524315"/>
          </a:xfrm>
          <a:prstGeom prst="rect">
            <a:avLst/>
          </a:prstGeom>
          <a:ln>
            <a:solidFill>
              <a:schemeClr val="accent3"/>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aud</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"19a7ff3f-24fd-40ba-884b-f00e00179fdf"</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iss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hlinkClick r:id="rId3">
                  <a:extLst>
                    <a:ext uri="{A12FA001-AC4F-418D-AE19-62706E023703}">
                      <ahyp:hlinkClr xmlns:ahyp="http://schemas.microsoft.com/office/drawing/2018/hyperlinkcolor" val="tx"/>
                    </a:ext>
                  </a:extLst>
                </a:hlinkClick>
              </a:rPr>
              <a:t>https://login.microsoftonline.com/72f988bf-86f1-41af-91ab-2d7cd011db47/v2.0"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hlinkClick r:id="rId3">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iat</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1563966830,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nbf</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1563966830,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"exp"</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1563970730,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"_</a:t>
            </a:r>
            <a:r>
              <a:rPr kumimoji="0" lang="en-US" sz="120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mn-ea"/>
                <a:cs typeface="+mn-cs"/>
              </a:rPr>
              <a:t>claim_names</a:t>
            </a:r>
            <a:r>
              <a:rPr kumimoji="0" lang="en-US" sz="120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a:t>
            </a:r>
            <a:r>
              <a:rPr kumimoji="0" lang="en-US" sz="1200" b="1"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groups</a:t>
            </a:r>
            <a:r>
              <a:rPr kumimoji="0" lang="en-US" sz="120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"src1"</a:t>
            </a:r>
            <a:endParaRPr kumimoji="0" lang="en-US" sz="12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"_</a:t>
            </a:r>
            <a:r>
              <a:rPr kumimoji="0" lang="en-US" sz="1200" b="0" i="0" u="none" strike="noStrike" kern="1200" cap="none" spc="0" normalizeH="0" baseline="0" noProof="0" err="1">
                <a:ln>
                  <a:noFill/>
                </a:ln>
                <a:solidFill>
                  <a:srgbClr val="2E75B6"/>
                </a:solidFill>
                <a:effectLst/>
                <a:highlight>
                  <a:srgbClr val="FFFF00"/>
                </a:highlight>
                <a:uLnTx/>
                <a:uFillTx/>
                <a:latin typeface="Consolas" panose="020B0609020204030204" pitchFamily="49" charset="0"/>
                <a:ea typeface="+mn-ea"/>
                <a:cs typeface="+mn-cs"/>
              </a:rPr>
              <a:t>claim_sources</a:t>
            </a:r>
            <a:r>
              <a:rPr kumimoji="0" lang="en-US" sz="120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"src1"</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"endpoint"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00FF00"/>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A31515"/>
                </a:solidFill>
                <a:effectLst/>
                <a:highlight>
                  <a:srgbClr val="00FF00"/>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rPr>
              <a:t>https://graph.windows.net/72f988bf-86f1-41af-91ab-2d7cd011db47/users/32fe213d-e4d1-4973-96f9-1901ec32a16c/</a:t>
            </a:r>
            <a:r>
              <a:rPr kumimoji="0" lang="en-US" sz="1200" b="0" i="0" u="none" strike="noStrike" kern="1200" cap="none" spc="0" normalizeH="0" baseline="0" noProof="0" err="1">
                <a:ln>
                  <a:noFill/>
                </a:ln>
                <a:solidFill>
                  <a:srgbClr val="A31515"/>
                </a:solidFill>
                <a:effectLst/>
                <a:highlight>
                  <a:srgbClr val="00FF00"/>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rPr>
              <a:t>getMemberObjects</a:t>
            </a:r>
            <a:r>
              <a:rPr kumimoji="0" lang="en-US" sz="1200" b="0" i="0" u="none" strike="noStrike" kern="1200" cap="none" spc="0" normalizeH="0" baseline="0" noProof="0">
                <a:ln>
                  <a:noFill/>
                </a:ln>
                <a:solidFill>
                  <a:srgbClr val="A31515"/>
                </a:solidFill>
                <a:effectLst/>
                <a:highlight>
                  <a:srgbClr val="00FF00"/>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rPr>
              <a:t>"</a:t>
            </a:r>
            <a:endParaRPr kumimoji="0" lang="en-US" sz="1200" b="0" i="0" u="none" strike="noStrike" kern="1200" cap="none" spc="0" normalizeH="0" baseline="0" noProof="0">
              <a:ln>
                <a:noFill/>
              </a:ln>
              <a:solidFill>
                <a:srgbClr val="000000"/>
              </a:solidFill>
              <a:effectLst/>
              <a:highlight>
                <a:srgbClr val="00FF00"/>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aio</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AWQAm</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/8MAAAG29wflVSWrAYPL8T"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"Kalyan Krishna"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oid</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"32fe213d-e4d1-4973-96f9-1901ec32a16c"</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preferred_username</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"kkrishna@microsoft.com"</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"sub"</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"mPkIo6qb0M8qYT5ULpqXJscrKhWkz-FecFsRA4NeH8w"</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tid</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"72f988bf-86f1-41af-91ab-2d7cd011db47"</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uti</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"38iX3BfTa0S3IOKfdLoJAA"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ver</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"2.0"</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endParaRPr kumimoji="0" lang="en" sz="1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p:sp>
        <p:nvSpPr>
          <p:cNvPr id="4" name="TextBox 3">
            <a:extLst>
              <a:ext uri="{FF2B5EF4-FFF2-40B4-BE49-F238E27FC236}">
                <a16:creationId xmlns:a16="http://schemas.microsoft.com/office/drawing/2014/main" id="{1261E1D2-1486-4347-90C3-AD733EF3CA86}"/>
              </a:ext>
            </a:extLst>
          </p:cNvPr>
          <p:cNvSpPr txBox="1"/>
          <p:nvPr/>
        </p:nvSpPr>
        <p:spPr>
          <a:xfrm>
            <a:off x="10543595" y="2932460"/>
            <a:ext cx="1322173" cy="307777"/>
          </a:xfrm>
          <a:prstGeom prst="rect">
            <a:avLst/>
          </a:prstGeom>
          <a:noFill/>
        </p:spPr>
        <p:txBody>
          <a:bodyPr wrap="square" lIns="0" tIns="0" rIns="0" bIns="0" rtlCol="0">
            <a:spAutoFit/>
          </a:bodyPr>
          <a:lstStyle/>
          <a:p>
            <a:pPr algn="l"/>
            <a:r>
              <a:rPr lang="en-US" sz="2000" b="1">
                <a:solidFill>
                  <a:srgbClr val="FF0000"/>
                </a:solidFill>
              </a:rPr>
              <a:t>Don’t use</a:t>
            </a:r>
          </a:p>
        </p:txBody>
      </p:sp>
    </p:spTree>
    <p:extLst>
      <p:ext uri="{BB962C8B-B14F-4D97-AF65-F5344CB8AC3E}">
        <p14:creationId xmlns:p14="http://schemas.microsoft.com/office/powerpoint/2010/main" val="8922105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838200" y="963877"/>
            <a:ext cx="3074773" cy="4930246"/>
          </a:xfrm>
          <a:ln>
            <a:solidFill>
              <a:schemeClr val="accent3"/>
            </a:solidFill>
          </a:ln>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Groups overage claim- Implicit flow</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963877"/>
            <a:ext cx="6575854" cy="4930246"/>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CCF1E5C1-7AA0-41C9-902C-917441DA42F3}"/>
              </a:ext>
            </a:extLst>
          </p:cNvPr>
          <p:cNvSpPr txBox="1"/>
          <p:nvPr/>
        </p:nvSpPr>
        <p:spPr>
          <a:xfrm>
            <a:off x="4438650" y="1116277"/>
            <a:ext cx="7067551" cy="4930246"/>
          </a:xfrm>
          <a:prstGeom prst="rect">
            <a:avLst/>
          </a:prstGeom>
          <a:ln>
            <a:solidFill>
              <a:schemeClr val="accent2"/>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The overage indication and limits are different than the apps using other flows.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A claim named </a:t>
            </a:r>
            <a:r>
              <a:rPr kumimoji="0" lang="en-US" sz="2400" b="1" i="1" u="none" strike="noStrike" kern="1200" cap="none" spc="0" normalizeH="0" baseline="0" noProof="0" err="1">
                <a:ln>
                  <a:noFill/>
                </a:ln>
                <a:solidFill>
                  <a:srgbClr val="FF0000"/>
                </a:solidFill>
                <a:effectLst/>
                <a:uLnTx/>
                <a:uFillTx/>
                <a:latin typeface="Calibri" panose="020F0502020204030204"/>
                <a:ea typeface="+mn-ea"/>
                <a:cs typeface="+mn-cs"/>
              </a:rPr>
              <a:t>hasgroups</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 with a value of true will be present in the token instead of the overage (</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_</a:t>
            </a:r>
            <a:r>
              <a:rPr kumimoji="0" lang="en-US" sz="2400" b="0" i="0" u="none" strike="noStrike" kern="1200" cap="none" spc="0" normalizeH="0" baseline="0" noProof="0" err="1">
                <a:ln>
                  <a:noFill/>
                </a:ln>
                <a:solidFill>
                  <a:srgbClr val="FF0000"/>
                </a:solidFill>
                <a:effectLst/>
                <a:uLnTx/>
                <a:uFillTx/>
                <a:latin typeface="Calibri" panose="020F0502020204030204"/>
                <a:ea typeface="+mn-ea"/>
                <a:cs typeface="+mn-cs"/>
              </a:rPr>
              <a:t>claim_names</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claim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The maximum number of groups provided in the groups claim is limited to </a:t>
            </a:r>
            <a:r>
              <a:rPr kumimoji="0" lang="en-US" sz="2400" b="1" i="0" u="none" strike="noStrike" kern="1200" cap="none" spc="0" normalizeH="0" baseline="0" noProof="0">
                <a:ln>
                  <a:noFill/>
                </a:ln>
                <a:solidFill>
                  <a:srgbClr val="353535"/>
                </a:solidFill>
                <a:effectLst/>
                <a:uLnTx/>
                <a:uFillTx/>
                <a:latin typeface="Calibri" panose="020F0502020204030204"/>
                <a:ea typeface="+mn-ea"/>
                <a:cs typeface="+mn-cs"/>
              </a:rPr>
              <a:t>6 (six)</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 This is done to prevent  the URI fragment beyond the URL length limits.</a:t>
            </a:r>
          </a:p>
        </p:txBody>
      </p:sp>
    </p:spTree>
    <p:extLst>
      <p:ext uri="{BB962C8B-B14F-4D97-AF65-F5344CB8AC3E}">
        <p14:creationId xmlns:p14="http://schemas.microsoft.com/office/powerpoint/2010/main" val="100725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79379" y="963877"/>
            <a:ext cx="3842425" cy="4930246"/>
          </a:xfrm>
          <a:ln>
            <a:solidFill>
              <a:schemeClr val="accent2"/>
            </a:solidFill>
          </a:ln>
        </p:spPr>
        <p:txBody>
          <a:bodyPr vert="horz" lIns="91440" tIns="45720" rIns="91440" bIns="45720" rtlCol="0" anchor="ctr">
            <a:normAutofit/>
          </a:bodyPr>
          <a:lstStyle/>
          <a:p>
            <a:pPr defTabSz="914400"/>
            <a:r>
              <a:rPr lang="en-US" sz="4400" kern="1200">
                <a:solidFill>
                  <a:schemeClr val="accent1"/>
                </a:solidFill>
                <a:latin typeface="+mj-lt"/>
                <a:ea typeface="+mj-ea"/>
                <a:cs typeface="+mj-cs"/>
              </a:rPr>
              <a:t>Steps to process groups claim</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398834"/>
            <a:ext cx="6575854" cy="6070060"/>
          </a:xfrm>
          <a:prstGeom prst="rect">
            <a:avLst/>
          </a:prstGeom>
          <a:ln>
            <a:solidFill>
              <a:schemeClr val="accent2"/>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Check for:</a:t>
            </a:r>
          </a:p>
          <a:p>
            <a:pPr marL="742933" lvl="1" indent="-228600" defTabSz="914400">
              <a:lnSpc>
                <a:spcPct val="90000"/>
              </a:lnSpc>
              <a:spcAft>
                <a:spcPts val="600"/>
              </a:spcAft>
              <a:buFont typeface="Arial" panose="020B0604020202020204" pitchFamily="34" charset="0"/>
              <a:buChar char="•"/>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the claim </a:t>
            </a:r>
            <a:r>
              <a:rPr kumimoji="0" lang="en-US" sz="2400" b="0" i="0" u="none" strike="noStrike" kern="1200" cap="none" spc="0" normalizeH="0" baseline="0" noProof="0" dirty="0">
                <a:ln>
                  <a:noFill/>
                </a:ln>
                <a:solidFill>
                  <a:srgbClr val="FF0000"/>
                </a:solidFill>
                <a:effectLst/>
                <a:uLnTx/>
                <a:uFillTx/>
                <a:latin typeface="Segoe UI Semilight"/>
                <a:ea typeface="+mn-ea"/>
                <a:cs typeface="+mn-cs"/>
              </a:rPr>
              <a:t>_</a:t>
            </a:r>
            <a:r>
              <a:rPr kumimoji="0" lang="en-US" sz="2400" b="0" i="0" u="none" strike="noStrike" kern="1200" cap="none" spc="0" normalizeH="0" baseline="0" noProof="0" dirty="0" err="1">
                <a:ln>
                  <a:noFill/>
                </a:ln>
                <a:solidFill>
                  <a:srgbClr val="FF0000"/>
                </a:solidFill>
                <a:effectLst/>
                <a:uLnTx/>
                <a:uFillTx/>
                <a:latin typeface="Segoe UI Semilight"/>
                <a:ea typeface="+mn-ea"/>
                <a:cs typeface="+mn-cs"/>
              </a:rPr>
              <a:t>claim_names</a:t>
            </a:r>
            <a:r>
              <a:rPr kumimoji="0" lang="en-US" sz="2400" b="0" i="0" u="none" strike="noStrike" kern="1200" cap="none" spc="0" normalizeH="0" baseline="0" noProof="0" dirty="0">
                <a:ln>
                  <a:noFill/>
                </a:ln>
                <a:solidFill>
                  <a:srgbClr val="FF0000"/>
                </a:solidFill>
                <a:effectLst/>
                <a:uLnTx/>
                <a:uFillTx/>
                <a:latin typeface="Segoe UI Semilight"/>
                <a:ea typeface="+mn-ea"/>
                <a:cs typeface="+mn-cs"/>
              </a:rPr>
              <a:t> </a:t>
            </a: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with one of the values being </a:t>
            </a:r>
            <a:r>
              <a:rPr kumimoji="0" lang="en-US" sz="2400" b="0" i="0" u="none" strike="noStrike" kern="1200" cap="none" spc="0" normalizeH="0" baseline="0" noProof="0" dirty="0">
                <a:ln>
                  <a:noFill/>
                </a:ln>
                <a:solidFill>
                  <a:srgbClr val="FF0000"/>
                </a:solidFill>
                <a:effectLst/>
                <a:uLnTx/>
                <a:uFillTx/>
                <a:latin typeface="Segoe UI Semilight"/>
                <a:ea typeface="+mn-ea"/>
                <a:cs typeface="+mn-cs"/>
              </a:rPr>
              <a:t>groups</a:t>
            </a: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p>
          <a:p>
            <a:pPr marL="742933" lvl="1" indent="-228600" defTabSz="914400">
              <a:lnSpc>
                <a:spcPct val="90000"/>
              </a:lnSpc>
              <a:spcAft>
                <a:spcPts val="600"/>
              </a:spcAft>
              <a:buFont typeface="Arial" panose="020B0604020202020204" pitchFamily="34" charset="0"/>
              <a:buChar char="•"/>
              <a:defRPr/>
            </a:pPr>
            <a:r>
              <a:rPr lang="en-US" sz="2400" dirty="0">
                <a:solidFill>
                  <a:srgbClr val="353535"/>
                </a:solidFill>
                <a:latin typeface="Segoe UI Semilight"/>
              </a:rPr>
              <a:t>The </a:t>
            </a:r>
            <a:r>
              <a:rPr lang="en-US" sz="2400" dirty="0" err="1">
                <a:solidFill>
                  <a:srgbClr val="FF0000"/>
                </a:solidFill>
                <a:latin typeface="Segoe UI Semilight"/>
              </a:rPr>
              <a:t>hasgroups</a:t>
            </a:r>
            <a:r>
              <a:rPr lang="en-US" sz="2400" dirty="0">
                <a:solidFill>
                  <a:srgbClr val="353535"/>
                </a:solidFill>
                <a:latin typeface="Segoe UI Semilight"/>
              </a:rPr>
              <a:t> claim</a:t>
            </a: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a:t>
            </a:r>
            <a:endParaRPr lang="en-US" sz="2400" dirty="0">
              <a:solidFill>
                <a:srgbClr val="353535"/>
              </a:solidFill>
              <a:latin typeface="Segoe UI Semilight"/>
            </a:endParaRPr>
          </a:p>
          <a:p>
            <a:pPr marL="742933" lvl="1" indent="-228600" defTabSz="914400">
              <a:lnSpc>
                <a:spcPct val="90000"/>
              </a:lnSpc>
              <a:spcAft>
                <a:spcPts val="600"/>
              </a:spcAft>
              <a:buFont typeface="Arial" panose="020B0604020202020204" pitchFamily="34" charset="0"/>
              <a:buChar char="•"/>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These indicates overage.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285750" lvl="0" indent="-228600" defTabSz="914400">
              <a:lnSpc>
                <a:spcPct val="90000"/>
              </a:lnSpc>
              <a:spcAft>
                <a:spcPts val="600"/>
              </a:spcAft>
              <a:buFont typeface="Arial" panose="020B0604020202020204" pitchFamily="34" charset="0"/>
              <a:buChar char="•"/>
              <a:defRPr/>
            </a:pPr>
            <a:r>
              <a:rPr kumimoji="0" lang="en-US" sz="2400" b="0" i="0" u="none" strike="noStrike" kern="1200" cap="none" spc="0" normalizeH="0" baseline="0" noProof="0" dirty="0">
                <a:ln>
                  <a:noFill/>
                </a:ln>
                <a:solidFill>
                  <a:srgbClr val="353535"/>
                </a:solidFill>
                <a:effectLst/>
                <a:uLnTx/>
                <a:uFillTx/>
                <a:latin typeface="Calibri" panose="020F0502020204030204"/>
                <a:ea typeface="+mn-ea"/>
                <a:cs typeface="+mn-cs"/>
              </a:rPr>
              <a:t>If found, make a call to </a:t>
            </a:r>
            <a:r>
              <a:rPr lang="en-US" sz="2400" dirty="0">
                <a:solidFill>
                  <a:srgbClr val="353535"/>
                </a:solidFill>
                <a:latin typeface="Calibri" panose="020F0502020204030204"/>
                <a:hlinkClick r:id="rId3"/>
              </a:rPr>
              <a:t>https://graph.microsoft.com/v1.0/me/transitiveMemberOf</a:t>
            </a:r>
            <a:r>
              <a:rPr lang="en-US" sz="2400" dirty="0">
                <a:solidFill>
                  <a:srgbClr val="353535"/>
                </a:solidFill>
                <a:latin typeface="Calibri" panose="020F0502020204030204"/>
              </a:rPr>
              <a:t>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srgbClr val="353535"/>
                </a:solidFill>
                <a:effectLst/>
                <a:uLnTx/>
                <a:uFillTx/>
                <a:latin typeface="Calibri" panose="020F0502020204030204"/>
                <a:ea typeface="+mn-ea"/>
                <a:cs typeface="+mn-cs"/>
              </a:rPr>
              <a:t>to fetch user’s groups. </a:t>
            </a:r>
          </a:p>
          <a:p>
            <a:pPr marL="742950" lvl="1" indent="-228600">
              <a:lnSpc>
                <a:spcPct val="90000"/>
              </a:lnSpc>
              <a:spcAft>
                <a:spcPts val="600"/>
              </a:spcAft>
              <a:buFont typeface="Arial" panose="020B0604020202020204" pitchFamily="34" charset="0"/>
              <a:buChar char="•"/>
              <a:defRPr/>
            </a:pPr>
            <a:r>
              <a:rPr kumimoji="0" lang="en-US" sz="2400" b="0" i="0" u="sng" strike="noStrike" kern="1200" cap="none" spc="0" normalizeH="0" baseline="0" noProof="0" dirty="0">
                <a:ln>
                  <a:noFill/>
                </a:ln>
                <a:solidFill>
                  <a:srgbClr val="353535"/>
                </a:solidFill>
                <a:effectLst/>
                <a:uLnTx/>
                <a:uFillTx/>
                <a:latin typeface="Calibri" panose="020F0502020204030204"/>
                <a:ea typeface="+mn-ea"/>
                <a:cs typeface="+mn-cs"/>
              </a:rPr>
              <a:t>This requires an access token for Graph with the </a:t>
            </a:r>
            <a:r>
              <a:rPr kumimoji="0" lang="en-US" sz="2400" b="1" i="0" u="sng" strike="noStrike" kern="1200" cap="none" spc="0" normalizeH="0" baseline="0" noProof="0" dirty="0" err="1">
                <a:ln>
                  <a:noFill/>
                </a:ln>
                <a:solidFill>
                  <a:srgbClr val="353535"/>
                </a:solidFill>
                <a:effectLst/>
                <a:uLnTx/>
                <a:uFillTx/>
                <a:latin typeface="Calibri" panose="020F0502020204030204"/>
                <a:ea typeface="+mn-ea"/>
                <a:cs typeface="+mn-cs"/>
              </a:rPr>
              <a:t>User.Read</a:t>
            </a:r>
            <a:r>
              <a:rPr kumimoji="0" lang="en-US" sz="2400" b="0" i="0" u="sng" strike="noStrike" kern="1200" cap="none" spc="0" normalizeH="0" baseline="0" noProof="0">
                <a:ln>
                  <a:noFill/>
                </a:ln>
                <a:solidFill>
                  <a:srgbClr val="353535"/>
                </a:solidFill>
                <a:effectLst/>
                <a:uLnTx/>
                <a:uFillTx/>
                <a:latin typeface="Calibri" panose="020F0502020204030204"/>
                <a:ea typeface="+mn-ea"/>
                <a:cs typeface="+mn-cs"/>
              </a:rPr>
              <a:t> permission</a:t>
            </a:r>
            <a:endParaRPr kumimoji="0" lang="en-US" sz="2400" b="0" i="0" u="sng" strike="noStrike" kern="1200" cap="none" spc="0" normalizeH="0" baseline="0" noProof="0" dirty="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If none found, look into the </a:t>
            </a:r>
            <a:r>
              <a:rPr kumimoji="0" lang="en-US" sz="2400" b="0" i="0" u="none" strike="noStrike" kern="1200" cap="none" spc="0" normalizeH="0" baseline="0" noProof="0" dirty="0">
                <a:ln>
                  <a:noFill/>
                </a:ln>
                <a:solidFill>
                  <a:srgbClr val="FF0000"/>
                </a:solidFill>
                <a:effectLst/>
                <a:uLnTx/>
                <a:uFillTx/>
                <a:latin typeface="Segoe UI Semilight"/>
                <a:ea typeface="+mn-ea"/>
                <a:cs typeface="+mn-cs"/>
              </a:rPr>
              <a:t>groups </a:t>
            </a:r>
            <a:r>
              <a:rPr kumimoji="0" lang="en-US" sz="2400" b="0" i="0" u="none" strike="noStrike" kern="1200" cap="none" spc="0" normalizeH="0" baseline="0" noProof="0" dirty="0">
                <a:ln>
                  <a:noFill/>
                </a:ln>
                <a:solidFill>
                  <a:srgbClr val="353535"/>
                </a:solidFill>
                <a:effectLst/>
                <a:uLnTx/>
                <a:uFillTx/>
                <a:latin typeface="Calibri" panose="020F0502020204030204"/>
                <a:ea typeface="+mn-ea"/>
                <a:cs typeface="+mn-cs"/>
              </a:rPr>
              <a:t>claim for user’s </a:t>
            </a: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groups.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014966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4BD1-6AFC-4316-8768-493E04DD3CB1}"/>
              </a:ext>
            </a:extLst>
          </p:cNvPr>
          <p:cNvSpPr>
            <a:spLocks noGrp="1"/>
          </p:cNvSpPr>
          <p:nvPr>
            <p:ph type="title"/>
          </p:nvPr>
        </p:nvSpPr>
        <p:spPr>
          <a:xfrm>
            <a:off x="585215" y="3035808"/>
            <a:ext cx="7459033" cy="498598"/>
          </a:xfrm>
        </p:spPr>
        <p:txBody>
          <a:bodyPr/>
          <a:lstStyle/>
          <a:p>
            <a:r>
              <a:rPr lang="en-US"/>
              <a:t>App Roles for Users and Groups</a:t>
            </a:r>
          </a:p>
        </p:txBody>
      </p:sp>
    </p:spTree>
    <p:extLst>
      <p:ext uri="{BB962C8B-B14F-4D97-AF65-F5344CB8AC3E}">
        <p14:creationId xmlns:p14="http://schemas.microsoft.com/office/powerpoint/2010/main" val="92178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5FDDD1-187E-4AB4-AD84-BC9EED1ECC58}"/>
              </a:ext>
            </a:extLst>
          </p:cNvPr>
          <p:cNvSpPr>
            <a:spLocks noGrp="1"/>
          </p:cNvSpPr>
          <p:nvPr>
            <p:ph type="title"/>
          </p:nvPr>
        </p:nvSpPr>
        <p:spPr/>
        <p:txBody>
          <a:bodyPr/>
          <a:lstStyle/>
          <a:p>
            <a:r>
              <a:rPr lang="en-US"/>
              <a:t>App Roles</a:t>
            </a:r>
          </a:p>
        </p:txBody>
      </p:sp>
      <p:sp>
        <p:nvSpPr>
          <p:cNvPr id="4" name="Text Placeholder 3">
            <a:extLst>
              <a:ext uri="{FF2B5EF4-FFF2-40B4-BE49-F238E27FC236}">
                <a16:creationId xmlns:a16="http://schemas.microsoft.com/office/drawing/2014/main" id="{3108BF7E-C713-44B8-BDE0-2511FD0F5B20}"/>
              </a:ext>
            </a:extLst>
          </p:cNvPr>
          <p:cNvSpPr>
            <a:spLocks noGrp="1"/>
          </p:cNvSpPr>
          <p:nvPr>
            <p:ph type="body" sz="quarter" idx="10"/>
          </p:nvPr>
        </p:nvSpPr>
        <p:spPr>
          <a:xfrm>
            <a:off x="586390" y="1434370"/>
            <a:ext cx="11018520" cy="1465016"/>
          </a:xfrm>
        </p:spPr>
        <p:txBody>
          <a:bodyPr/>
          <a:lstStyle/>
          <a:p>
            <a:r>
              <a:rPr lang="en-US"/>
              <a:t>Used to assign permissions to users and groups</a:t>
            </a:r>
          </a:p>
          <a:p>
            <a:r>
              <a:rPr lang="en-US"/>
              <a:t>Specific to the application</a:t>
            </a:r>
          </a:p>
          <a:p>
            <a:endParaRPr lang="en-US"/>
          </a:p>
        </p:txBody>
      </p:sp>
      <p:sp>
        <p:nvSpPr>
          <p:cNvPr id="6" name="Rectangle 5">
            <a:extLst>
              <a:ext uri="{FF2B5EF4-FFF2-40B4-BE49-F238E27FC236}">
                <a16:creationId xmlns:a16="http://schemas.microsoft.com/office/drawing/2014/main" id="{E2977757-6D6A-455C-A1B8-57802AC35479}"/>
              </a:ext>
            </a:extLst>
          </p:cNvPr>
          <p:cNvSpPr/>
          <p:nvPr/>
        </p:nvSpPr>
        <p:spPr>
          <a:xfrm>
            <a:off x="2110981" y="5552658"/>
            <a:ext cx="6935232" cy="369332"/>
          </a:xfrm>
          <a:prstGeom prst="rect">
            <a:avLst/>
          </a:prstGeom>
        </p:spPr>
        <p:txBody>
          <a:bodyPr wrap="none">
            <a:spAutoFit/>
          </a:bodyPr>
          <a:lstStyle/>
          <a:p>
            <a:pPr algn="ctr"/>
            <a:r>
              <a:rPr lang="en-US">
                <a:hlinkClick r:id="rId3"/>
              </a:rPr>
              <a:t>How to: Add app roles in your application and receive them in the token</a:t>
            </a:r>
            <a:endParaRPr lang="en-US"/>
          </a:p>
        </p:txBody>
      </p:sp>
    </p:spTree>
    <p:extLst>
      <p:ext uri="{BB962C8B-B14F-4D97-AF65-F5344CB8AC3E}">
        <p14:creationId xmlns:p14="http://schemas.microsoft.com/office/powerpoint/2010/main" val="38866950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Demo</a:t>
            </a:r>
            <a:br>
              <a:rPr lang="en-US"/>
            </a:br>
            <a:r>
              <a:rPr lang="en-US"/>
              <a:t>App Roles assigned to Users</a:t>
            </a:r>
          </a:p>
        </p:txBody>
      </p:sp>
      <p:sp>
        <p:nvSpPr>
          <p:cNvPr id="2" name="Text Placeholder 1">
            <a:extLst>
              <a:ext uri="{FF2B5EF4-FFF2-40B4-BE49-F238E27FC236}">
                <a16:creationId xmlns:a16="http://schemas.microsoft.com/office/drawing/2014/main" id="{81E47A06-503A-4E7D-97D6-BD91E1AD7167}"/>
              </a:ext>
            </a:extLst>
          </p:cNvPr>
          <p:cNvSpPr>
            <a:spLocks noGrp="1"/>
          </p:cNvSpPr>
          <p:nvPr>
            <p:ph type="body" sz="quarter" idx="12"/>
          </p:nvPr>
        </p:nvSpPr>
        <p:spPr/>
        <p:txBody>
          <a:bodyPr/>
          <a:lstStyle/>
          <a:p>
            <a:endParaRPr lang="en-US"/>
          </a:p>
        </p:txBody>
      </p:sp>
      <p:sp>
        <p:nvSpPr>
          <p:cNvPr id="5" name="Title 3">
            <a:extLst>
              <a:ext uri="{FF2B5EF4-FFF2-40B4-BE49-F238E27FC236}">
                <a16:creationId xmlns:a16="http://schemas.microsoft.com/office/drawing/2014/main" id="{E778C6A9-B447-4688-9B6E-A8C0A160D46C}"/>
              </a:ext>
            </a:extLst>
          </p:cNvPr>
          <p:cNvSpPr txBox="1">
            <a:spLocks/>
          </p:cNvSpPr>
          <p:nvPr/>
        </p:nvSpPr>
        <p:spPr>
          <a:xfrm>
            <a:off x="1769831" y="5945897"/>
            <a:ext cx="8652338" cy="7857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a:gradFill>
                  <a:gsLst>
                    <a:gs pos="1250">
                      <a:srgbClr val="FFFFFF"/>
                    </a:gs>
                    <a:gs pos="100000">
                      <a:srgbClr val="FFFFFF"/>
                    </a:gs>
                  </a:gsLst>
                  <a:lin ang="5400000" scaled="0"/>
                </a:gradFill>
              </a:rPr>
              <a:t>http://aka.ms/approles</a:t>
            </a:r>
            <a:endParaRPr kumimoji="0" lang="en-US" sz="40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0954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0C10-031D-4BDD-9D81-D72AB9148DB8}"/>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Id_token with groups and roles</a:t>
            </a:r>
          </a:p>
        </p:txBody>
      </p:sp>
      <p:sp>
        <p:nvSpPr>
          <p:cNvPr id="5" name="Title 1">
            <a:extLst>
              <a:ext uri="{FF2B5EF4-FFF2-40B4-BE49-F238E27FC236}">
                <a16:creationId xmlns:a16="http://schemas.microsoft.com/office/drawing/2014/main" id="{53AD83FA-1F7F-44F5-9BDF-24C2E552B3F2}"/>
              </a:ext>
            </a:extLst>
          </p:cNvPr>
          <p:cNvSpPr txBox="1">
            <a:spLocks/>
          </p:cNvSpPr>
          <p:nvPr/>
        </p:nvSpPr>
        <p:spPr>
          <a:xfrm>
            <a:off x="326957" y="1195913"/>
            <a:ext cx="2697944" cy="415498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32742" fontAlgn="auto">
              <a:lnSpc>
                <a:spcPct val="100000"/>
              </a:lnSpc>
              <a:spcAft>
                <a:spcPts val="0"/>
              </a:spcAft>
              <a:buClrTx/>
              <a:buSzTx/>
              <a:tabLst/>
              <a:defRPr/>
            </a:pPr>
            <a:r>
              <a:rPr lang="en-US" sz="4000" b="1" spc="-147">
                <a:ln w="3175">
                  <a:noFill/>
                </a:ln>
                <a:solidFill>
                  <a:schemeClr val="accent1"/>
                </a:solidFill>
                <a:ea typeface="+mn-ea"/>
                <a:cs typeface="Segoe UI" pitchFamily="34" charset="0"/>
              </a:rPr>
              <a:t>Roles in a token will be provided in the “roles” claim</a:t>
            </a:r>
          </a:p>
        </p:txBody>
      </p:sp>
      <p:sp>
        <p:nvSpPr>
          <p:cNvPr id="3" name="Rectangle 2">
            <a:extLst>
              <a:ext uri="{FF2B5EF4-FFF2-40B4-BE49-F238E27FC236}">
                <a16:creationId xmlns:a16="http://schemas.microsoft.com/office/drawing/2014/main" id="{102427C8-FBF5-4B14-8A87-FAA89B1F11EA}"/>
              </a:ext>
            </a:extLst>
          </p:cNvPr>
          <p:cNvSpPr/>
          <p:nvPr/>
        </p:nvSpPr>
        <p:spPr>
          <a:xfrm>
            <a:off x="3502617" y="1351508"/>
            <a:ext cx="7517606" cy="4154984"/>
          </a:xfrm>
          <a:prstGeom prst="rect">
            <a:avLst/>
          </a:prstGeom>
          <a:ln>
            <a:solidFill>
              <a:schemeClr val="accent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"aud"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"300e33f5-e62e-4581-acd2-542ece0965cc"</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iss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htps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://login.microsoftonline.com/536279f6-15cc-45f2-be2d-61e352b51eef/v2.0"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iat</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1563969244,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nbf</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1563969244,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"exp"</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1563973144,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aio</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AeQAG</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/8MAAAAYPOQy4ROQXwGbt+LpH37Q8I="</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"groups"</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1"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MSDemoUsers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"Kalyan Krishna"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"nonce"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"6369956633167913NDUwODI0"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"oid"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"98d51ac8-a756-43ef-876f-e7e64c89b323"</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preferred_username</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"kkrishna@contosoorg.net"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roles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1"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DirectoryViewers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"sub"</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"bGcfwO94xuVM7Dv-O62Bb76ZlB9RzHa0R-48jtQgKgg"</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tid</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"536279f6-15cc-45f2-be2d-61e352b51eef"</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uti</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"WQBn7mDb2UygvE7fPrIfAA"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ver</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"2.0"</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endParaRPr kumimoji="0" lang="en" sz="1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p:sp>
        <p:nvSpPr>
          <p:cNvPr id="6" name="Title 1">
            <a:extLst>
              <a:ext uri="{FF2B5EF4-FFF2-40B4-BE49-F238E27FC236}">
                <a16:creationId xmlns:a16="http://schemas.microsoft.com/office/drawing/2014/main" id="{40D42496-20E8-4850-AD44-DF00F8F833AC}"/>
              </a:ext>
            </a:extLst>
          </p:cNvPr>
          <p:cNvSpPr txBox="1">
            <a:spLocks/>
          </p:cNvSpPr>
          <p:nvPr/>
        </p:nvSpPr>
        <p:spPr>
          <a:xfrm>
            <a:off x="533212" y="117783"/>
            <a:ext cx="10515600" cy="784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solidFill>
              </a:rPr>
              <a:t>App roles for users</a:t>
            </a:r>
          </a:p>
        </p:txBody>
      </p:sp>
    </p:spTree>
    <p:extLst>
      <p:ext uri="{BB962C8B-B14F-4D97-AF65-F5344CB8AC3E}">
        <p14:creationId xmlns:p14="http://schemas.microsoft.com/office/powerpoint/2010/main" val="33114882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0E6B-2D5C-25B5-5697-4C0493E9B84B}"/>
              </a:ext>
            </a:extLst>
          </p:cNvPr>
          <p:cNvSpPr>
            <a:spLocks noGrp="1"/>
          </p:cNvSpPr>
          <p:nvPr>
            <p:ph type="title"/>
          </p:nvPr>
        </p:nvSpPr>
        <p:spPr/>
        <p:txBody>
          <a:bodyPr/>
          <a:lstStyle/>
          <a:p>
            <a:r>
              <a:rPr lang="en-US" dirty="0"/>
              <a:t>Should you really be customizing your tokens?</a:t>
            </a:r>
          </a:p>
        </p:txBody>
      </p:sp>
      <p:sp>
        <p:nvSpPr>
          <p:cNvPr id="3" name="Text Placeholder 2">
            <a:extLst>
              <a:ext uri="{FF2B5EF4-FFF2-40B4-BE49-F238E27FC236}">
                <a16:creationId xmlns:a16="http://schemas.microsoft.com/office/drawing/2014/main" id="{65762615-35AD-BEAC-0443-32D7DA79917E}"/>
              </a:ext>
            </a:extLst>
          </p:cNvPr>
          <p:cNvSpPr>
            <a:spLocks noGrp="1"/>
          </p:cNvSpPr>
          <p:nvPr>
            <p:ph type="body" sz="quarter" idx="10"/>
          </p:nvPr>
        </p:nvSpPr>
        <p:spPr>
          <a:xfrm>
            <a:off x="586390" y="1434370"/>
            <a:ext cx="11018520" cy="5084469"/>
          </a:xfrm>
        </p:spPr>
        <p:txBody>
          <a:bodyPr/>
          <a:lstStyle/>
          <a:p>
            <a:r>
              <a:rPr lang="en-US" dirty="0"/>
              <a:t>Tokens are valid until they expire</a:t>
            </a:r>
          </a:p>
          <a:p>
            <a:r>
              <a:rPr lang="en-US" dirty="0"/>
              <a:t>	ID Tokens can be one hour out of date</a:t>
            </a:r>
          </a:p>
          <a:p>
            <a:r>
              <a:rPr lang="en-US" dirty="0"/>
              <a:t>	Access Tokens can be 28 hours out of date</a:t>
            </a:r>
          </a:p>
          <a:p>
            <a:r>
              <a:rPr lang="en-US" dirty="0"/>
              <a:t>Groups in tokens are limited to 200, 150 or 6 groups</a:t>
            </a:r>
          </a:p>
          <a:p>
            <a:r>
              <a:rPr lang="en-US" dirty="0"/>
              <a:t>	And you get a list of groups, many of which are “noise”</a:t>
            </a:r>
          </a:p>
          <a:p>
            <a:endParaRPr lang="en-US" dirty="0"/>
          </a:p>
          <a:p>
            <a:r>
              <a:rPr lang="en-US" dirty="0"/>
              <a:t>Microsoft Graph is always up to date</a:t>
            </a:r>
          </a:p>
          <a:p>
            <a:r>
              <a:rPr lang="en-US" dirty="0"/>
              <a:t>Microsoft Graph can handle any number of groups</a:t>
            </a:r>
          </a:p>
          <a:p>
            <a:endParaRPr lang="en-US" dirty="0"/>
          </a:p>
          <a:p>
            <a:r>
              <a:rPr lang="en-US" dirty="0"/>
              <a:t>Tokens may be a good choice for ISVs</a:t>
            </a:r>
          </a:p>
        </p:txBody>
      </p:sp>
    </p:spTree>
    <p:extLst>
      <p:ext uri="{BB962C8B-B14F-4D97-AF65-F5344CB8AC3E}">
        <p14:creationId xmlns:p14="http://schemas.microsoft.com/office/powerpoint/2010/main" val="29586005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1B9CD5-BFE9-A1EA-511E-2227738342CE}"/>
              </a:ext>
            </a:extLst>
          </p:cNvPr>
          <p:cNvSpPr>
            <a:spLocks noGrp="1"/>
          </p:cNvSpPr>
          <p:nvPr>
            <p:ph type="title"/>
          </p:nvPr>
        </p:nvSpPr>
        <p:spPr>
          <a:xfrm>
            <a:off x="588963" y="2570202"/>
            <a:ext cx="4157662" cy="553998"/>
          </a:xfrm>
        </p:spPr>
        <p:txBody>
          <a:bodyPr/>
          <a:lstStyle/>
          <a:p>
            <a:r>
              <a:rPr lang="en-US"/>
              <a:t>Teams poll…</a:t>
            </a:r>
          </a:p>
        </p:txBody>
      </p:sp>
      <p:sp>
        <p:nvSpPr>
          <p:cNvPr id="3" name="Text Placeholder 2">
            <a:extLst>
              <a:ext uri="{FF2B5EF4-FFF2-40B4-BE49-F238E27FC236}">
                <a16:creationId xmlns:a16="http://schemas.microsoft.com/office/drawing/2014/main" id="{97EB51A9-B794-BD2A-2D48-B31230AC5128}"/>
              </a:ext>
            </a:extLst>
          </p:cNvPr>
          <p:cNvSpPr>
            <a:spLocks noGrp="1"/>
          </p:cNvSpPr>
          <p:nvPr>
            <p:ph type="body" sz="quarter" idx="10"/>
          </p:nvPr>
        </p:nvSpPr>
        <p:spPr>
          <a:xfrm>
            <a:off x="584200" y="3535363"/>
            <a:ext cx="4162425" cy="3194721"/>
          </a:xfrm>
        </p:spPr>
        <p:txBody>
          <a:bodyPr/>
          <a:lstStyle/>
          <a:p>
            <a:r>
              <a:rPr lang="en-US" dirty="0"/>
              <a:t>How do you drive user authorization decisions in </a:t>
            </a:r>
            <a:r>
              <a:rPr lang="en-US"/>
              <a:t>your </a:t>
            </a:r>
            <a:r>
              <a:rPr lang="en-US" dirty="0"/>
              <a:t>applications</a:t>
            </a:r>
            <a:r>
              <a:rPr lang="en-US"/>
              <a:t>?</a:t>
            </a:r>
          </a:p>
          <a:p>
            <a:endParaRPr lang="en-US"/>
          </a:p>
          <a:p>
            <a:pPr marL="342900" indent="-342900">
              <a:buFont typeface="Arial" panose="020B0604020202020204" pitchFamily="34" charset="0"/>
              <a:buChar char="•"/>
            </a:pPr>
            <a:r>
              <a:rPr lang="en-US" sz="1600"/>
              <a:t>We use </a:t>
            </a:r>
            <a:r>
              <a:rPr lang="en-US" sz="1600" dirty="0"/>
              <a:t>custom claims</a:t>
            </a:r>
          </a:p>
          <a:p>
            <a:pPr marL="342900" indent="-342900">
              <a:buFont typeface="Arial" panose="020B0604020202020204" pitchFamily="34" charset="0"/>
              <a:buChar char="•"/>
            </a:pPr>
            <a:r>
              <a:rPr lang="en-US" sz="1600" dirty="0"/>
              <a:t>We use the role claim</a:t>
            </a:r>
          </a:p>
          <a:p>
            <a:pPr marL="342900" indent="-342900">
              <a:buFont typeface="Arial" panose="020B0604020202020204" pitchFamily="34" charset="0"/>
              <a:buChar char="•"/>
            </a:pPr>
            <a:r>
              <a:rPr lang="en-US" sz="1600" dirty="0"/>
              <a:t>We use the group claim</a:t>
            </a:r>
          </a:p>
          <a:p>
            <a:pPr marL="342900" indent="-342900">
              <a:buFont typeface="Arial" panose="020B0604020202020204" pitchFamily="34" charset="0"/>
              <a:buChar char="•"/>
            </a:pPr>
            <a:r>
              <a:rPr lang="en-US" sz="1600" dirty="0"/>
              <a:t>We use Microsoft Graph</a:t>
            </a:r>
          </a:p>
          <a:p>
            <a:pPr marL="342900" indent="-342900">
              <a:buFont typeface="Arial" panose="020B0604020202020204" pitchFamily="34" charset="0"/>
              <a:buChar char="•"/>
            </a:pPr>
            <a:r>
              <a:rPr lang="en-US" sz="1600" dirty="0"/>
              <a:t>Other (use the chat)</a:t>
            </a:r>
            <a:endParaRPr lang="en-US" sz="1600"/>
          </a:p>
          <a:p>
            <a:pPr marL="342900" indent="-342900">
              <a:buFont typeface="Arial" panose="020B0604020202020204" pitchFamily="34" charset="0"/>
              <a:buChar char="•"/>
            </a:pPr>
            <a:endParaRPr lang="en-US" sz="1600"/>
          </a:p>
        </p:txBody>
      </p:sp>
      <p:pic>
        <p:nvPicPr>
          <p:cNvPr id="16" name="Picture Placeholder 15" descr="A group of men sitting at a table&#10;&#10;Description automatically generated with medium confidence">
            <a:extLst>
              <a:ext uri="{FF2B5EF4-FFF2-40B4-BE49-F238E27FC236}">
                <a16:creationId xmlns:a16="http://schemas.microsoft.com/office/drawing/2014/main" id="{0B3AABA2-2199-F06F-0290-BFB14E2C48CF}"/>
              </a:ext>
            </a:extLst>
          </p:cNvPr>
          <p:cNvPicPr>
            <a:picLocks noGrp="1" noChangeAspect="1"/>
          </p:cNvPicPr>
          <p:nvPr>
            <p:ph type="pic" sz="quarter" idx="11"/>
          </p:nvPr>
        </p:nvPicPr>
        <p:blipFill rotWithShape="1">
          <a:blip r:embed="rId3"/>
          <a:srcRect l="16667" r="16667"/>
          <a:stretch/>
        </p:blipFill>
        <p:spPr>
          <a:xfrm>
            <a:off x="5334000" y="0"/>
            <a:ext cx="6858000" cy="6858000"/>
          </a:xfrm>
        </p:spPr>
      </p:pic>
    </p:spTree>
    <p:extLst>
      <p:ext uri="{BB962C8B-B14F-4D97-AF65-F5344CB8AC3E}">
        <p14:creationId xmlns:p14="http://schemas.microsoft.com/office/powerpoint/2010/main" val="33248707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534625"/>
            <a:ext cx="9144000" cy="997196"/>
          </a:xfrm>
        </p:spPr>
        <p:txBody>
          <a:bodyPr/>
          <a:lstStyle/>
          <a:p>
            <a:r>
              <a:rPr lang="en-US" dirty="0"/>
              <a:t>Demo</a:t>
            </a:r>
            <a:br>
              <a:rPr lang="en-US" dirty="0"/>
            </a:br>
            <a:r>
              <a:rPr lang="en-US" dirty="0"/>
              <a:t>Using Microsoft Graph instead of tokens</a:t>
            </a:r>
          </a:p>
        </p:txBody>
      </p:sp>
    </p:spTree>
    <p:extLst>
      <p:ext uri="{BB962C8B-B14F-4D97-AF65-F5344CB8AC3E}">
        <p14:creationId xmlns:p14="http://schemas.microsoft.com/office/powerpoint/2010/main" val="419285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85558-82DB-2378-153B-ADA186894524}"/>
              </a:ext>
            </a:extLst>
          </p:cNvPr>
          <p:cNvSpPr>
            <a:spLocks noGrp="1"/>
          </p:cNvSpPr>
          <p:nvPr>
            <p:ph type="title"/>
          </p:nvPr>
        </p:nvSpPr>
        <p:spPr/>
        <p:txBody>
          <a:bodyPr/>
          <a:lstStyle/>
          <a:p>
            <a:r>
              <a:rPr lang="en-US" dirty="0"/>
              <a:t>Custom Claim Provider</a:t>
            </a:r>
          </a:p>
        </p:txBody>
      </p:sp>
      <p:sp>
        <p:nvSpPr>
          <p:cNvPr id="5" name="Text Placeholder 4">
            <a:extLst>
              <a:ext uri="{FF2B5EF4-FFF2-40B4-BE49-F238E27FC236}">
                <a16:creationId xmlns:a16="http://schemas.microsoft.com/office/drawing/2014/main" id="{832C58C7-7884-622F-DD86-2120251D022D}"/>
              </a:ext>
            </a:extLst>
          </p:cNvPr>
          <p:cNvSpPr>
            <a:spLocks noGrp="1"/>
          </p:cNvSpPr>
          <p:nvPr>
            <p:ph type="body" sz="quarter" idx="10"/>
          </p:nvPr>
        </p:nvSpPr>
        <p:spPr>
          <a:xfrm>
            <a:off x="586390" y="1434370"/>
            <a:ext cx="11018520" cy="430887"/>
          </a:xfrm>
        </p:spPr>
        <p:txBody>
          <a:bodyPr/>
          <a:lstStyle/>
          <a:p>
            <a:r>
              <a:rPr lang="en-US" dirty="0"/>
              <a:t>Data that you can’t get from Microsoft Graph</a:t>
            </a:r>
          </a:p>
        </p:txBody>
      </p:sp>
    </p:spTree>
    <p:extLst>
      <p:ext uri="{BB962C8B-B14F-4D97-AF65-F5344CB8AC3E}">
        <p14:creationId xmlns:p14="http://schemas.microsoft.com/office/powerpoint/2010/main" val="22419282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D6F5C3-03F2-B0EC-0A0B-6395CB79990B}"/>
              </a:ext>
            </a:extLst>
          </p:cNvPr>
          <p:cNvPicPr>
            <a:picLocks noChangeAspect="1"/>
          </p:cNvPicPr>
          <p:nvPr/>
        </p:nvPicPr>
        <p:blipFill>
          <a:blip r:embed="rId2"/>
          <a:stretch>
            <a:fillRect/>
          </a:stretch>
        </p:blipFill>
        <p:spPr>
          <a:xfrm>
            <a:off x="0" y="1584318"/>
            <a:ext cx="12192000" cy="3689363"/>
          </a:xfrm>
          <a:prstGeom prst="rect">
            <a:avLst/>
          </a:prstGeom>
        </p:spPr>
      </p:pic>
      <p:sp>
        <p:nvSpPr>
          <p:cNvPr id="5" name="Title 4">
            <a:extLst>
              <a:ext uri="{FF2B5EF4-FFF2-40B4-BE49-F238E27FC236}">
                <a16:creationId xmlns:a16="http://schemas.microsoft.com/office/drawing/2014/main" id="{93F027FE-E599-2362-EE9F-C7B6C44DDF00}"/>
              </a:ext>
            </a:extLst>
          </p:cNvPr>
          <p:cNvSpPr>
            <a:spLocks noGrp="1"/>
          </p:cNvSpPr>
          <p:nvPr>
            <p:ph type="title"/>
          </p:nvPr>
        </p:nvSpPr>
        <p:spPr/>
        <p:txBody>
          <a:bodyPr/>
          <a:lstStyle/>
          <a:p>
            <a:r>
              <a:rPr lang="en-US" dirty="0"/>
              <a:t>Custom authentication extensions</a:t>
            </a:r>
          </a:p>
        </p:txBody>
      </p:sp>
      <p:sp>
        <p:nvSpPr>
          <p:cNvPr id="6" name="TextBox 5">
            <a:extLst>
              <a:ext uri="{FF2B5EF4-FFF2-40B4-BE49-F238E27FC236}">
                <a16:creationId xmlns:a16="http://schemas.microsoft.com/office/drawing/2014/main" id="{74571109-1F4C-0B42-DC41-38E869D103DE}"/>
              </a:ext>
            </a:extLst>
          </p:cNvPr>
          <p:cNvSpPr txBox="1"/>
          <p:nvPr/>
        </p:nvSpPr>
        <p:spPr>
          <a:xfrm>
            <a:off x="1163782" y="5631052"/>
            <a:ext cx="931025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hlinkClick r:id="rId3"/>
              </a:rPr>
              <a:t>https://aka.ms/IDDevCustomAuth</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0278350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A81CBC-B1D5-7D2D-0C95-9192CB34631F}"/>
              </a:ext>
            </a:extLst>
          </p:cNvPr>
          <p:cNvSpPr>
            <a:spLocks noGrp="1"/>
          </p:cNvSpPr>
          <p:nvPr>
            <p:ph type="title"/>
          </p:nvPr>
        </p:nvSpPr>
        <p:spPr>
          <a:xfrm>
            <a:off x="588263" y="457200"/>
            <a:ext cx="11018520" cy="553998"/>
          </a:xfrm>
        </p:spPr>
        <p:txBody>
          <a:bodyPr/>
          <a:lstStyle/>
          <a:p>
            <a:r>
              <a:rPr lang="en-US" b="1" i="0" dirty="0">
                <a:solidFill>
                  <a:srgbClr val="161616"/>
                </a:solidFill>
                <a:effectLst/>
                <a:latin typeface="Segoe UI" panose="020B0502040204020203" pitchFamily="34" charset="0"/>
              </a:rPr>
              <a:t>Token issuance start event (Only one so far </a:t>
            </a:r>
            <a:r>
              <a:rPr lang="en-US" b="1" i="0" dirty="0">
                <a:solidFill>
                  <a:srgbClr val="161616"/>
                </a:solidFill>
                <a:effectLst/>
                <a:latin typeface="Segoe UI" panose="020B0502040204020203" pitchFamily="34" charset="0"/>
                <a:sym typeface="Wingdings" panose="05000000000000000000" pitchFamily="2" charset="2"/>
              </a:rPr>
              <a:t>)</a:t>
            </a:r>
            <a:endParaRPr lang="en-US" dirty="0"/>
          </a:p>
        </p:txBody>
      </p:sp>
      <p:pic>
        <p:nvPicPr>
          <p:cNvPr id="6" name="Picture 5">
            <a:extLst>
              <a:ext uri="{FF2B5EF4-FFF2-40B4-BE49-F238E27FC236}">
                <a16:creationId xmlns:a16="http://schemas.microsoft.com/office/drawing/2014/main" id="{D7454741-9F75-9CC0-6214-15BD969DDE7F}"/>
              </a:ext>
            </a:extLst>
          </p:cNvPr>
          <p:cNvPicPr>
            <a:picLocks noChangeAspect="1"/>
          </p:cNvPicPr>
          <p:nvPr/>
        </p:nvPicPr>
        <p:blipFill>
          <a:blip r:embed="rId2"/>
          <a:stretch>
            <a:fillRect/>
          </a:stretch>
        </p:blipFill>
        <p:spPr>
          <a:xfrm>
            <a:off x="138546" y="1180125"/>
            <a:ext cx="10714182" cy="5677875"/>
          </a:xfrm>
          <a:prstGeom prst="rect">
            <a:avLst/>
          </a:prstGeom>
        </p:spPr>
      </p:pic>
    </p:spTree>
    <p:extLst>
      <p:ext uri="{BB962C8B-B14F-4D97-AF65-F5344CB8AC3E}">
        <p14:creationId xmlns:p14="http://schemas.microsoft.com/office/powerpoint/2010/main" val="32653866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534625"/>
            <a:ext cx="9144000" cy="997196"/>
          </a:xfrm>
        </p:spPr>
        <p:txBody>
          <a:bodyPr/>
          <a:lstStyle/>
          <a:p>
            <a:r>
              <a:rPr lang="en-US" dirty="0"/>
              <a:t>Demo</a:t>
            </a:r>
            <a:br>
              <a:rPr lang="en-US" dirty="0"/>
            </a:br>
            <a:r>
              <a:rPr lang="en-US" dirty="0"/>
              <a:t>Single Sign On – Attributes </a:t>
            </a:r>
            <a:r>
              <a:rPr lang="en-US"/>
              <a:t>and claims </a:t>
            </a:r>
            <a:endParaRPr lang="en-US" dirty="0"/>
          </a:p>
        </p:txBody>
      </p:sp>
    </p:spTree>
    <p:extLst>
      <p:ext uri="{BB962C8B-B14F-4D97-AF65-F5344CB8AC3E}">
        <p14:creationId xmlns:p14="http://schemas.microsoft.com/office/powerpoint/2010/main" val="266653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Dumbbell with solid fill">
            <a:extLst>
              <a:ext uri="{FF2B5EF4-FFF2-40B4-BE49-F238E27FC236}">
                <a16:creationId xmlns:a16="http://schemas.microsoft.com/office/drawing/2014/main" id="{69671858-39B3-1CED-045E-A4546914B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956" y="338951"/>
            <a:ext cx="938685" cy="938685"/>
          </a:xfrm>
          <a:prstGeom prst="rect">
            <a:avLst/>
          </a:prstGeom>
        </p:spPr>
      </p:pic>
      <p:sp>
        <p:nvSpPr>
          <p:cNvPr id="8" name="Titre 2">
            <a:extLst>
              <a:ext uri="{FF2B5EF4-FFF2-40B4-BE49-F238E27FC236}">
                <a16:creationId xmlns:a16="http://schemas.microsoft.com/office/drawing/2014/main" id="{D7875316-1E37-E419-C8C7-EF683767E370}"/>
              </a:ext>
            </a:extLst>
          </p:cNvPr>
          <p:cNvSpPr txBox="1">
            <a:spLocks/>
          </p:cNvSpPr>
          <p:nvPr/>
        </p:nvSpPr>
        <p:spPr>
          <a:xfrm>
            <a:off x="1389115" y="549533"/>
            <a:ext cx="599011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Let’s do some exercises</a:t>
            </a:r>
            <a:endParaRPr kumimoji="0" lang="en-BE"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pic>
        <p:nvPicPr>
          <p:cNvPr id="13" name="Picture 95">
            <a:extLst>
              <a:ext uri="{FF2B5EF4-FFF2-40B4-BE49-F238E27FC236}">
                <a16:creationId xmlns:a16="http://schemas.microsoft.com/office/drawing/2014/main" id="{E566BF86-554B-3636-7282-8FAC462671A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3667319"/>
            <a:ext cx="573129" cy="433540"/>
          </a:xfrm>
          <a:prstGeom prst="rect">
            <a:avLst/>
          </a:prstGeom>
        </p:spPr>
      </p:pic>
      <p:sp>
        <p:nvSpPr>
          <p:cNvPr id="14" name="ZoneTexte 10">
            <a:extLst>
              <a:ext uri="{FF2B5EF4-FFF2-40B4-BE49-F238E27FC236}">
                <a16:creationId xmlns:a16="http://schemas.microsoft.com/office/drawing/2014/main" id="{3902CE5E-DB78-086B-CB04-34D397738BFF}"/>
              </a:ext>
            </a:extLst>
          </p:cNvPr>
          <p:cNvSpPr txBox="1"/>
          <p:nvPr/>
        </p:nvSpPr>
        <p:spPr>
          <a:xfrm>
            <a:off x="1209356" y="3699423"/>
            <a:ext cx="713041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Utilize security groups in custom web apps and APIs</a:t>
            </a:r>
            <a:endParaRPr kumimoji="0" lang="en-BE" sz="2400" b="1"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5" name="ZoneTexte 18">
            <a:extLst>
              <a:ext uri="{FF2B5EF4-FFF2-40B4-BE49-F238E27FC236}">
                <a16:creationId xmlns:a16="http://schemas.microsoft.com/office/drawing/2014/main" id="{C63AA4E0-1930-E07A-F640-B52CDA63A08D}"/>
              </a:ext>
            </a:extLst>
          </p:cNvPr>
          <p:cNvSpPr txBox="1"/>
          <p:nvPr/>
        </p:nvSpPr>
        <p:spPr>
          <a:xfrm>
            <a:off x="1209357" y="4312624"/>
            <a:ext cx="644451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Utilize app roles in custom web apps and APIs</a:t>
            </a:r>
            <a:endParaRPr kumimoji="0" lang="en-BE" sz="2400" b="1"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8" name="Picture 95">
            <a:extLst>
              <a:ext uri="{FF2B5EF4-FFF2-40B4-BE49-F238E27FC236}">
                <a16:creationId xmlns:a16="http://schemas.microsoft.com/office/drawing/2014/main" id="{5101F7CB-BEAA-AC6E-89CF-F54A0037D20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4280520"/>
            <a:ext cx="573129" cy="433540"/>
          </a:xfrm>
          <a:prstGeom prst="rect">
            <a:avLst/>
          </a:prstGeom>
        </p:spPr>
      </p:pic>
      <p:sp>
        <p:nvSpPr>
          <p:cNvPr id="21" name="TextBox 20">
            <a:extLst>
              <a:ext uri="{FF2B5EF4-FFF2-40B4-BE49-F238E27FC236}">
                <a16:creationId xmlns:a16="http://schemas.microsoft.com/office/drawing/2014/main" id="{979448D0-D484-F775-CECB-841166EA1FE5}"/>
              </a:ext>
            </a:extLst>
          </p:cNvPr>
          <p:cNvSpPr txBox="1"/>
          <p:nvPr/>
        </p:nvSpPr>
        <p:spPr>
          <a:xfrm>
            <a:off x="1209357" y="3086222"/>
            <a:ext cx="7130412" cy="369332"/>
          </a:xfrm>
          <a:prstGeom prst="rect">
            <a:avLst/>
          </a:prstGeom>
          <a:noFill/>
        </p:spPr>
        <p:txBody>
          <a:bodyPr wrap="square" lIns="0" tIns="0" rIns="0" bIns="0" rtlCol="0">
            <a:spAutoFit/>
          </a:bodyPr>
          <a:lstStyle>
            <a:defPPr>
              <a:defRPr lang="en-US"/>
            </a:defPPr>
            <a:lvl1pPr>
              <a:defRPr sz="28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Create and secure a web app with Microsoft identity</a:t>
            </a:r>
          </a:p>
        </p:txBody>
      </p:sp>
      <p:pic>
        <p:nvPicPr>
          <p:cNvPr id="22" name="Picture 95">
            <a:extLst>
              <a:ext uri="{FF2B5EF4-FFF2-40B4-BE49-F238E27FC236}">
                <a16:creationId xmlns:a16="http://schemas.microsoft.com/office/drawing/2014/main" id="{24774293-A42B-F27B-2386-E4759BB2939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3054118"/>
            <a:ext cx="573129" cy="433540"/>
          </a:xfrm>
          <a:prstGeom prst="rect">
            <a:avLst/>
          </a:prstGeom>
        </p:spPr>
      </p:pic>
      <p:sp>
        <p:nvSpPr>
          <p:cNvPr id="23" name="TextBox 22">
            <a:extLst>
              <a:ext uri="{FF2B5EF4-FFF2-40B4-BE49-F238E27FC236}">
                <a16:creationId xmlns:a16="http://schemas.microsoft.com/office/drawing/2014/main" id="{D74FFE9D-83FC-F39C-36D3-DC4386BC3594}"/>
              </a:ext>
            </a:extLst>
          </p:cNvPr>
          <p:cNvSpPr txBox="1"/>
          <p:nvPr/>
        </p:nvSpPr>
        <p:spPr>
          <a:xfrm>
            <a:off x="641299" y="2229152"/>
            <a:ext cx="6737926" cy="492443"/>
          </a:xfrm>
          <a:prstGeom prst="rect">
            <a:avLst/>
          </a:prstGeom>
          <a:noFill/>
        </p:spPr>
        <p:txBody>
          <a:bodyPr wrap="square" lIns="0" tIns="0" rIns="0" bIns="0" rtlCol="0">
            <a:spAutoFit/>
          </a:bodyPr>
          <a:lstStyle>
            <a:defPPr>
              <a:defRPr lang="en-US"/>
            </a:defPPr>
            <a:lvl1pPr>
              <a:defRPr sz="28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Complete your learning modules!</a:t>
            </a:r>
          </a:p>
        </p:txBody>
      </p:sp>
      <p:sp>
        <p:nvSpPr>
          <p:cNvPr id="2" name="TextBox 1">
            <a:extLst>
              <a:ext uri="{FF2B5EF4-FFF2-40B4-BE49-F238E27FC236}">
                <a16:creationId xmlns:a16="http://schemas.microsoft.com/office/drawing/2014/main" id="{BCC46E01-2D00-8063-64A1-0F75B72A85FF}"/>
              </a:ext>
            </a:extLst>
          </p:cNvPr>
          <p:cNvSpPr txBox="1"/>
          <p:nvPr/>
        </p:nvSpPr>
        <p:spPr>
          <a:xfrm>
            <a:off x="8215745" y="338951"/>
            <a:ext cx="3681299"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Work with users, groups, and roles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20587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a:extLst>
              <a:ext uri="{FF2B5EF4-FFF2-40B4-BE49-F238E27FC236}">
                <a16:creationId xmlns:a16="http://schemas.microsoft.com/office/drawing/2014/main" id="{D7875316-1E37-E419-C8C7-EF683767E370}"/>
              </a:ext>
            </a:extLst>
          </p:cNvPr>
          <p:cNvSpPr txBox="1">
            <a:spLocks/>
          </p:cNvSpPr>
          <p:nvPr/>
        </p:nvSpPr>
        <p:spPr>
          <a:xfrm>
            <a:off x="1389115" y="549533"/>
            <a:ext cx="452712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Questions &amp; Answers</a:t>
            </a:r>
            <a:endParaRPr kumimoji="0" lang="en-BE"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pic>
        <p:nvPicPr>
          <p:cNvPr id="13" name="Picture 95">
            <a:extLst>
              <a:ext uri="{FF2B5EF4-FFF2-40B4-BE49-F238E27FC236}">
                <a16:creationId xmlns:a16="http://schemas.microsoft.com/office/drawing/2014/main" id="{E566BF86-554B-3636-7282-8FAC462671A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1299" y="3667319"/>
            <a:ext cx="573129" cy="433540"/>
          </a:xfrm>
          <a:prstGeom prst="rect">
            <a:avLst/>
          </a:prstGeom>
        </p:spPr>
      </p:pic>
      <p:sp>
        <p:nvSpPr>
          <p:cNvPr id="14" name="ZoneTexte 10">
            <a:extLst>
              <a:ext uri="{FF2B5EF4-FFF2-40B4-BE49-F238E27FC236}">
                <a16:creationId xmlns:a16="http://schemas.microsoft.com/office/drawing/2014/main" id="{3902CE5E-DB78-086B-CB04-34D397738BFF}"/>
              </a:ext>
            </a:extLst>
          </p:cNvPr>
          <p:cNvSpPr txBox="1"/>
          <p:nvPr/>
        </p:nvSpPr>
        <p:spPr>
          <a:xfrm>
            <a:off x="1209356" y="3699423"/>
            <a:ext cx="4318607"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Groups are not tied to an app</a:t>
            </a:r>
          </a:p>
        </p:txBody>
      </p:sp>
      <p:sp>
        <p:nvSpPr>
          <p:cNvPr id="15" name="ZoneTexte 18">
            <a:extLst>
              <a:ext uri="{FF2B5EF4-FFF2-40B4-BE49-F238E27FC236}">
                <a16:creationId xmlns:a16="http://schemas.microsoft.com/office/drawing/2014/main" id="{C63AA4E0-1930-E07A-F640-B52CDA63A08D}"/>
              </a:ext>
            </a:extLst>
          </p:cNvPr>
          <p:cNvSpPr txBox="1"/>
          <p:nvPr/>
        </p:nvSpPr>
        <p:spPr>
          <a:xfrm>
            <a:off x="1209357" y="4312624"/>
            <a:ext cx="603632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roles are specific to the application</a:t>
            </a:r>
          </a:p>
        </p:txBody>
      </p:sp>
      <p:sp>
        <p:nvSpPr>
          <p:cNvPr id="16" name="ZoneTexte 22">
            <a:extLst>
              <a:ext uri="{FF2B5EF4-FFF2-40B4-BE49-F238E27FC236}">
                <a16:creationId xmlns:a16="http://schemas.microsoft.com/office/drawing/2014/main" id="{FF849982-9563-5333-8B27-8577CAF7CF9A}"/>
              </a:ext>
            </a:extLst>
          </p:cNvPr>
          <p:cNvSpPr txBox="1"/>
          <p:nvPr/>
        </p:nvSpPr>
        <p:spPr>
          <a:xfrm>
            <a:off x="1209357" y="4925825"/>
            <a:ext cx="4886643"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Groups overage limits</a:t>
            </a:r>
            <a:endParaRPr kumimoji="0" lang="en-BE"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7" name="ZoneTexte 26">
            <a:extLst>
              <a:ext uri="{FF2B5EF4-FFF2-40B4-BE49-F238E27FC236}">
                <a16:creationId xmlns:a16="http://schemas.microsoft.com/office/drawing/2014/main" id="{79D124F2-7420-A03E-A11C-3EE4288DC825}"/>
              </a:ext>
            </a:extLst>
          </p:cNvPr>
          <p:cNvSpPr txBox="1"/>
          <p:nvPr/>
        </p:nvSpPr>
        <p:spPr>
          <a:xfrm>
            <a:off x="1209357" y="5539026"/>
            <a:ext cx="6737925"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 Microsoft Graph </a:t>
            </a:r>
            <a:r>
              <a:rPr kumimoji="0" lang="en-GB" sz="24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transitiveMemberOf</a:t>
            </a: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endParaRPr kumimoji="0" lang="en-BE"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8" name="Picture 95">
            <a:extLst>
              <a:ext uri="{FF2B5EF4-FFF2-40B4-BE49-F238E27FC236}">
                <a16:creationId xmlns:a16="http://schemas.microsoft.com/office/drawing/2014/main" id="{5101F7CB-BEAA-AC6E-89CF-F54A0037D20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1299" y="4280520"/>
            <a:ext cx="573129" cy="433540"/>
          </a:xfrm>
          <a:prstGeom prst="rect">
            <a:avLst/>
          </a:prstGeom>
        </p:spPr>
      </p:pic>
      <p:pic>
        <p:nvPicPr>
          <p:cNvPr id="19" name="Picture 95">
            <a:extLst>
              <a:ext uri="{FF2B5EF4-FFF2-40B4-BE49-F238E27FC236}">
                <a16:creationId xmlns:a16="http://schemas.microsoft.com/office/drawing/2014/main" id="{1AB02D91-F9F1-6C05-1619-FE58907EA6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1299" y="4893721"/>
            <a:ext cx="573129" cy="433540"/>
          </a:xfrm>
          <a:prstGeom prst="rect">
            <a:avLst/>
          </a:prstGeom>
        </p:spPr>
      </p:pic>
      <p:pic>
        <p:nvPicPr>
          <p:cNvPr id="20" name="Picture 95">
            <a:extLst>
              <a:ext uri="{FF2B5EF4-FFF2-40B4-BE49-F238E27FC236}">
                <a16:creationId xmlns:a16="http://schemas.microsoft.com/office/drawing/2014/main" id="{38F06F2F-8240-F54D-8497-9F14D1CA5EE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1299" y="5506922"/>
            <a:ext cx="573129" cy="433540"/>
          </a:xfrm>
          <a:prstGeom prst="rect">
            <a:avLst/>
          </a:prstGeom>
        </p:spPr>
      </p:pic>
      <p:sp>
        <p:nvSpPr>
          <p:cNvPr id="21" name="TextBox 20">
            <a:extLst>
              <a:ext uri="{FF2B5EF4-FFF2-40B4-BE49-F238E27FC236}">
                <a16:creationId xmlns:a16="http://schemas.microsoft.com/office/drawing/2014/main" id="{979448D0-D484-F775-CECB-841166EA1FE5}"/>
              </a:ext>
            </a:extLst>
          </p:cNvPr>
          <p:cNvSpPr txBox="1"/>
          <p:nvPr/>
        </p:nvSpPr>
        <p:spPr>
          <a:xfrm>
            <a:off x="1209357" y="3086222"/>
            <a:ext cx="5154498" cy="369332"/>
          </a:xfrm>
          <a:prstGeom prst="rect">
            <a:avLst/>
          </a:prstGeom>
          <a:noFill/>
        </p:spPr>
        <p:txBody>
          <a:bodyPr wrap="square" lIns="0" tIns="0" rIns="0" bIns="0" rtlCol="0">
            <a:spAutoFit/>
          </a:bodyPr>
          <a:lstStyle>
            <a:defPPr>
              <a:defRPr lang="en-US"/>
            </a:defPPr>
            <a:lvl1pPr>
              <a:defRPr sz="28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Claims mapping vs optional Claims</a:t>
            </a:r>
          </a:p>
        </p:txBody>
      </p:sp>
      <p:pic>
        <p:nvPicPr>
          <p:cNvPr id="22" name="Picture 95">
            <a:extLst>
              <a:ext uri="{FF2B5EF4-FFF2-40B4-BE49-F238E27FC236}">
                <a16:creationId xmlns:a16="http://schemas.microsoft.com/office/drawing/2014/main" id="{24774293-A42B-F27B-2386-E4759BB2939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1299" y="3054118"/>
            <a:ext cx="573129" cy="433540"/>
          </a:xfrm>
          <a:prstGeom prst="rect">
            <a:avLst/>
          </a:prstGeom>
        </p:spPr>
      </p:pic>
      <p:sp>
        <p:nvSpPr>
          <p:cNvPr id="23" name="TextBox 22">
            <a:extLst>
              <a:ext uri="{FF2B5EF4-FFF2-40B4-BE49-F238E27FC236}">
                <a16:creationId xmlns:a16="http://schemas.microsoft.com/office/drawing/2014/main" id="{D74FFE9D-83FC-F39C-36D3-DC4386BC3594}"/>
              </a:ext>
            </a:extLst>
          </p:cNvPr>
          <p:cNvSpPr txBox="1"/>
          <p:nvPr/>
        </p:nvSpPr>
        <p:spPr>
          <a:xfrm>
            <a:off x="641299" y="2229152"/>
            <a:ext cx="6737926" cy="492443"/>
          </a:xfrm>
          <a:prstGeom prst="rect">
            <a:avLst/>
          </a:prstGeom>
          <a:noFill/>
        </p:spPr>
        <p:txBody>
          <a:bodyPr wrap="square" lIns="0" tIns="0" rIns="0" bIns="0" rtlCol="0">
            <a:spAutoFit/>
          </a:bodyPr>
          <a:lstStyle>
            <a:defPPr>
              <a:defRPr lang="en-US"/>
            </a:defPPr>
            <a:lvl1pPr>
              <a:defRPr sz="28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Remember…</a:t>
            </a:r>
          </a:p>
        </p:txBody>
      </p:sp>
      <p:pic>
        <p:nvPicPr>
          <p:cNvPr id="24" name="Graphic 23" descr="Badge Question Mark with solid fill">
            <a:extLst>
              <a:ext uri="{FF2B5EF4-FFF2-40B4-BE49-F238E27FC236}">
                <a16:creationId xmlns:a16="http://schemas.microsoft.com/office/drawing/2014/main" id="{8111654E-E3E4-AF12-8B02-127F96987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957" y="369332"/>
            <a:ext cx="914400" cy="914400"/>
          </a:xfrm>
          <a:prstGeom prst="rect">
            <a:avLst/>
          </a:prstGeom>
        </p:spPr>
      </p:pic>
      <p:sp>
        <p:nvSpPr>
          <p:cNvPr id="3" name="Callout: Down Arrow 2">
            <a:extLst>
              <a:ext uri="{FF2B5EF4-FFF2-40B4-BE49-F238E27FC236}">
                <a16:creationId xmlns:a16="http://schemas.microsoft.com/office/drawing/2014/main" id="{BF36D451-C6C6-F47D-2FA7-314C65603F5B}"/>
              </a:ext>
            </a:extLst>
          </p:cNvPr>
          <p:cNvSpPr/>
          <p:nvPr/>
        </p:nvSpPr>
        <p:spPr bwMode="auto">
          <a:xfrm>
            <a:off x="8760152" y="749853"/>
            <a:ext cx="3018621" cy="2258887"/>
          </a:xfrm>
          <a:prstGeom prst="downArrowCallou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Have more questions?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Join now…</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Developer Advisors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Community</a:t>
            </a:r>
          </a:p>
        </p:txBody>
      </p:sp>
      <p:pic>
        <p:nvPicPr>
          <p:cNvPr id="5" name="Picture 4">
            <a:extLst>
              <a:ext uri="{FF2B5EF4-FFF2-40B4-BE49-F238E27FC236}">
                <a16:creationId xmlns:a16="http://schemas.microsoft.com/office/drawing/2014/main" id="{1D50873B-0307-AD51-8D6A-094D0FE3BD72}"/>
              </a:ext>
            </a:extLst>
          </p:cNvPr>
          <p:cNvPicPr>
            <a:picLocks noChangeAspect="1"/>
          </p:cNvPicPr>
          <p:nvPr/>
        </p:nvPicPr>
        <p:blipFill>
          <a:blip r:embed="rId5"/>
          <a:stretch>
            <a:fillRect/>
          </a:stretch>
        </p:blipFill>
        <p:spPr>
          <a:xfrm>
            <a:off x="8920377" y="3258808"/>
            <a:ext cx="2547836" cy="2584443"/>
          </a:xfrm>
          <a:prstGeom prst="rect">
            <a:avLst/>
          </a:prstGeom>
        </p:spPr>
      </p:pic>
    </p:spTree>
    <p:extLst>
      <p:ext uri="{BB962C8B-B14F-4D97-AF65-F5344CB8AC3E}">
        <p14:creationId xmlns:p14="http://schemas.microsoft.com/office/powerpoint/2010/main" val="35423020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1B9CD5-BFE9-A1EA-511E-2227738342CE}"/>
              </a:ext>
            </a:extLst>
          </p:cNvPr>
          <p:cNvSpPr>
            <a:spLocks noGrp="1"/>
          </p:cNvSpPr>
          <p:nvPr>
            <p:ph type="title"/>
          </p:nvPr>
        </p:nvSpPr>
        <p:spPr>
          <a:xfrm>
            <a:off x="588963" y="2570202"/>
            <a:ext cx="4157662" cy="553998"/>
          </a:xfrm>
        </p:spPr>
        <p:txBody>
          <a:bodyPr/>
          <a:lstStyle/>
          <a:p>
            <a:r>
              <a:rPr lang="en-US"/>
              <a:t>Teams poll…</a:t>
            </a:r>
          </a:p>
        </p:txBody>
      </p:sp>
      <p:sp>
        <p:nvSpPr>
          <p:cNvPr id="3" name="Text Placeholder 2">
            <a:extLst>
              <a:ext uri="{FF2B5EF4-FFF2-40B4-BE49-F238E27FC236}">
                <a16:creationId xmlns:a16="http://schemas.microsoft.com/office/drawing/2014/main" id="{97EB51A9-B794-BD2A-2D48-B31230AC5128}"/>
              </a:ext>
            </a:extLst>
          </p:cNvPr>
          <p:cNvSpPr>
            <a:spLocks noGrp="1"/>
          </p:cNvSpPr>
          <p:nvPr>
            <p:ph type="body" sz="quarter" idx="10"/>
          </p:nvPr>
        </p:nvSpPr>
        <p:spPr>
          <a:xfrm>
            <a:off x="584200" y="3535363"/>
            <a:ext cx="4162425" cy="1828193"/>
          </a:xfrm>
        </p:spPr>
        <p:txBody>
          <a:bodyPr/>
          <a:lstStyle/>
          <a:p>
            <a:r>
              <a:rPr lang="en-US"/>
              <a:t>What Identity development topics would you like learn more from us?</a:t>
            </a:r>
          </a:p>
          <a:p>
            <a:endParaRPr lang="en-US"/>
          </a:p>
          <a:p>
            <a:r>
              <a:rPr lang="en-US"/>
              <a:t>(world cloud)</a:t>
            </a:r>
          </a:p>
        </p:txBody>
      </p:sp>
      <p:pic>
        <p:nvPicPr>
          <p:cNvPr id="16" name="Picture Placeholder 15" descr="A group of men sitting at a table&#10;&#10;Description automatically generated with medium confidence">
            <a:extLst>
              <a:ext uri="{FF2B5EF4-FFF2-40B4-BE49-F238E27FC236}">
                <a16:creationId xmlns:a16="http://schemas.microsoft.com/office/drawing/2014/main" id="{0B3AABA2-2199-F06F-0290-BFB14E2C48CF}"/>
              </a:ext>
            </a:extLst>
          </p:cNvPr>
          <p:cNvPicPr>
            <a:picLocks noGrp="1" noChangeAspect="1"/>
          </p:cNvPicPr>
          <p:nvPr>
            <p:ph type="pic" sz="quarter" idx="11"/>
          </p:nvPr>
        </p:nvPicPr>
        <p:blipFill rotWithShape="1">
          <a:blip r:embed="rId3"/>
          <a:srcRect l="16667" r="16667"/>
          <a:stretch/>
        </p:blipFill>
        <p:spPr>
          <a:xfrm>
            <a:off x="5334000" y="0"/>
            <a:ext cx="6858000" cy="6858000"/>
          </a:xfrm>
        </p:spPr>
      </p:pic>
    </p:spTree>
    <p:extLst>
      <p:ext uri="{BB962C8B-B14F-4D97-AF65-F5344CB8AC3E}">
        <p14:creationId xmlns:p14="http://schemas.microsoft.com/office/powerpoint/2010/main" val="23043332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EB51A9-B794-BD2A-2D48-B31230AC5128}"/>
              </a:ext>
            </a:extLst>
          </p:cNvPr>
          <p:cNvSpPr>
            <a:spLocks noGrp="1"/>
          </p:cNvSpPr>
          <p:nvPr>
            <p:ph type="body" sz="quarter" idx="10"/>
          </p:nvPr>
        </p:nvSpPr>
        <p:spPr>
          <a:xfrm>
            <a:off x="7340315" y="4000360"/>
            <a:ext cx="4162425" cy="1083374"/>
          </a:xfrm>
        </p:spPr>
        <p:txBody>
          <a:bodyPr/>
          <a:lstStyle/>
          <a:p>
            <a:r>
              <a:rPr lang="en-US" u="sng"/>
              <a:t>Participant</a:t>
            </a:r>
            <a:r>
              <a:rPr lang="en-US"/>
              <a:t>: Attend all modules &amp; finish the survey</a:t>
            </a:r>
          </a:p>
          <a:p>
            <a:r>
              <a:rPr lang="en-US" u="sng"/>
              <a:t>Champ</a:t>
            </a:r>
            <a:r>
              <a:rPr lang="en-US"/>
              <a:t> : Complete Learn Module</a:t>
            </a:r>
          </a:p>
        </p:txBody>
      </p:sp>
      <p:sp>
        <p:nvSpPr>
          <p:cNvPr id="4" name="Title 3">
            <a:extLst>
              <a:ext uri="{FF2B5EF4-FFF2-40B4-BE49-F238E27FC236}">
                <a16:creationId xmlns:a16="http://schemas.microsoft.com/office/drawing/2014/main" id="{E01B9CD5-BFE9-A1EA-511E-2227738342CE}"/>
              </a:ext>
            </a:extLst>
          </p:cNvPr>
          <p:cNvSpPr>
            <a:spLocks noGrp="1"/>
          </p:cNvSpPr>
          <p:nvPr>
            <p:ph type="title"/>
          </p:nvPr>
        </p:nvSpPr>
        <p:spPr>
          <a:xfrm>
            <a:off x="7420578" y="2016203"/>
            <a:ext cx="4158362" cy="1107996"/>
          </a:xfrm>
        </p:spPr>
        <p:txBody>
          <a:bodyPr/>
          <a:lstStyle/>
          <a:p>
            <a:r>
              <a:rPr lang="en-US"/>
              <a:t>Dev certification and Badges</a:t>
            </a:r>
          </a:p>
        </p:txBody>
      </p:sp>
      <p:pic>
        <p:nvPicPr>
          <p:cNvPr id="1026" name="Picture 1145">
            <a:extLst>
              <a:ext uri="{FF2B5EF4-FFF2-40B4-BE49-F238E27FC236}">
                <a16:creationId xmlns:a16="http://schemas.microsoft.com/office/drawing/2014/main" id="{0DD0081A-D562-6969-C8CB-005ECEA36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5312963"/>
            <a:ext cx="1209072" cy="139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146">
            <a:extLst>
              <a:ext uri="{FF2B5EF4-FFF2-40B4-BE49-F238E27FC236}">
                <a16:creationId xmlns:a16="http://schemas.microsoft.com/office/drawing/2014/main" id="{4BF010E9-4FAF-73FB-DBB1-2D7A25B3C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161" y="5309459"/>
            <a:ext cx="1208744" cy="139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D3B6B0F-E6D7-DD1A-F6BC-84F0BE779515}"/>
              </a:ext>
            </a:extLst>
          </p:cNvPr>
          <p:cNvSpPr txBox="1"/>
          <p:nvPr/>
        </p:nvSpPr>
        <p:spPr>
          <a:xfrm>
            <a:off x="6858000" y="3393002"/>
            <a:ext cx="5334000"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5"/>
              </a:rPr>
              <a:t>MS-600: Implement Microsoft identity – Associate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6" name="Picture Placeholder 15" descr="A group of men sitting at a table&#10;&#10;Description automatically generated with medium confidence">
            <a:extLst>
              <a:ext uri="{FF2B5EF4-FFF2-40B4-BE49-F238E27FC236}">
                <a16:creationId xmlns:a16="http://schemas.microsoft.com/office/drawing/2014/main" id="{0B3AABA2-2199-F06F-0290-BFB14E2C48CF}"/>
              </a:ext>
            </a:extLst>
          </p:cNvPr>
          <p:cNvPicPr>
            <a:picLocks noGrp="1" noChangeAspect="1"/>
          </p:cNvPicPr>
          <p:nvPr>
            <p:ph type="pic" sz="quarter" idx="11"/>
          </p:nvPr>
        </p:nvPicPr>
        <p:blipFill rotWithShape="1">
          <a:blip r:embed="rId6"/>
          <a:srcRect l="27333" r="6000"/>
          <a:stretch/>
        </p:blipFill>
        <p:spPr>
          <a:xfrm>
            <a:off x="0" y="0"/>
            <a:ext cx="6858000" cy="6858000"/>
          </a:xfrm>
        </p:spPr>
      </p:pic>
      <p:sp>
        <p:nvSpPr>
          <p:cNvPr id="2" name="Explosion: 14 Points 1">
            <a:extLst>
              <a:ext uri="{FF2B5EF4-FFF2-40B4-BE49-F238E27FC236}">
                <a16:creationId xmlns:a16="http://schemas.microsoft.com/office/drawing/2014/main" id="{B57B6661-3279-918F-6E7A-954F48C6ED99}"/>
              </a:ext>
            </a:extLst>
          </p:cNvPr>
          <p:cNvSpPr/>
          <p:nvPr/>
        </p:nvSpPr>
        <p:spPr bwMode="auto">
          <a:xfrm>
            <a:off x="7140558" y="-298863"/>
            <a:ext cx="4768883" cy="2315066"/>
          </a:xfrm>
          <a:prstGeom prst="irregularSeal2">
            <a:avLst/>
          </a:prstGeom>
          <a:solidFill>
            <a:schemeClr val="accent1"/>
          </a:solid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Watch for the </a:t>
            </a:r>
            <a:r>
              <a:rPr kumimoji="0" lang="en-US" sz="1800" b="1"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rPr>
              <a:t>aadevents</a:t>
            </a:r>
            <a:r>
              <a:rPr kumimoji="0" lang="en-US" sz="1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t>
            </a: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email next week!</a:t>
            </a:r>
          </a:p>
        </p:txBody>
      </p:sp>
    </p:spTree>
    <p:extLst>
      <p:ext uri="{BB962C8B-B14F-4D97-AF65-F5344CB8AC3E}">
        <p14:creationId xmlns:p14="http://schemas.microsoft.com/office/powerpoint/2010/main" val="33663407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Latte Cup with solid fill">
            <a:extLst>
              <a:ext uri="{FF2B5EF4-FFF2-40B4-BE49-F238E27FC236}">
                <a16:creationId xmlns:a16="http://schemas.microsoft.com/office/drawing/2014/main" id="{6245DD08-5129-79A6-5A2B-7F34B858DA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955" y="298685"/>
            <a:ext cx="914400" cy="914400"/>
          </a:xfrm>
          <a:prstGeom prst="rect">
            <a:avLst/>
          </a:prstGeom>
        </p:spPr>
      </p:pic>
      <p:sp>
        <p:nvSpPr>
          <p:cNvPr id="8" name="Titre 2">
            <a:extLst>
              <a:ext uri="{FF2B5EF4-FFF2-40B4-BE49-F238E27FC236}">
                <a16:creationId xmlns:a16="http://schemas.microsoft.com/office/drawing/2014/main" id="{D7875316-1E37-E419-C8C7-EF683767E370}"/>
              </a:ext>
            </a:extLst>
          </p:cNvPr>
          <p:cNvSpPr txBox="1">
            <a:spLocks/>
          </p:cNvSpPr>
          <p:nvPr/>
        </p:nvSpPr>
        <p:spPr>
          <a:xfrm>
            <a:off x="1389115" y="549533"/>
            <a:ext cx="599011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Join our Community</a:t>
            </a:r>
            <a:endParaRPr kumimoji="0" lang="en-BE"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pic>
        <p:nvPicPr>
          <p:cNvPr id="13" name="Picture 95">
            <a:extLst>
              <a:ext uri="{FF2B5EF4-FFF2-40B4-BE49-F238E27FC236}">
                <a16:creationId xmlns:a16="http://schemas.microsoft.com/office/drawing/2014/main" id="{E566BF86-554B-3636-7282-8FAC462671A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3667319"/>
            <a:ext cx="573129" cy="433540"/>
          </a:xfrm>
          <a:prstGeom prst="rect">
            <a:avLst/>
          </a:prstGeom>
        </p:spPr>
      </p:pic>
      <p:sp>
        <p:nvSpPr>
          <p:cNvPr id="14" name="ZoneTexte 10">
            <a:extLst>
              <a:ext uri="{FF2B5EF4-FFF2-40B4-BE49-F238E27FC236}">
                <a16:creationId xmlns:a16="http://schemas.microsoft.com/office/drawing/2014/main" id="{3902CE5E-DB78-086B-CB04-34D397738BFF}"/>
              </a:ext>
            </a:extLst>
          </p:cNvPr>
          <p:cNvSpPr txBox="1"/>
          <p:nvPr/>
        </p:nvSpPr>
        <p:spPr>
          <a:xfrm>
            <a:off x="1209356" y="3699423"/>
            <a:ext cx="7130412"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Product Surveys - influence the product</a:t>
            </a:r>
            <a:br>
              <a:rPr kumimoji="0" lang="en-US" sz="2400" b="0" i="0" u="none" strike="noStrike" kern="1200" cap="none" spc="0" normalizeH="0" baseline="0" noProof="0">
                <a:ln>
                  <a:noFill/>
                </a:ln>
                <a:solidFill>
                  <a:srgbClr val="FFFFFF"/>
                </a:solidFill>
                <a:effectLst/>
                <a:uLnTx/>
                <a:uFillTx/>
                <a:latin typeface="Segoe UI"/>
                <a:ea typeface="+mn-ea"/>
                <a:cs typeface="+mn-cs"/>
              </a:rPr>
            </a:b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ZoneTexte 18">
            <a:extLst>
              <a:ext uri="{FF2B5EF4-FFF2-40B4-BE49-F238E27FC236}">
                <a16:creationId xmlns:a16="http://schemas.microsoft.com/office/drawing/2014/main" id="{C63AA4E0-1930-E07A-F640-B52CDA63A08D}"/>
              </a:ext>
            </a:extLst>
          </p:cNvPr>
          <p:cNvSpPr txBox="1"/>
          <p:nvPr/>
        </p:nvSpPr>
        <p:spPr>
          <a:xfrm>
            <a:off x="1209357" y="4312624"/>
            <a:ext cx="644451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Valuable inputs from other customers</a:t>
            </a:r>
            <a:br>
              <a:rPr kumimoji="0" lang="en-US" sz="2400" b="0" i="0" u="none" strike="noStrike" kern="1200" cap="none" spc="0" normalizeH="0" baseline="0" noProof="0">
                <a:ln>
                  <a:noFill/>
                </a:ln>
                <a:solidFill>
                  <a:srgbClr val="FFFFFF"/>
                </a:solidFill>
                <a:effectLst/>
                <a:uLnTx/>
                <a:uFillTx/>
                <a:latin typeface="Segoe UI"/>
                <a:ea typeface="+mn-ea"/>
                <a:cs typeface="+mn-cs"/>
              </a:rPr>
            </a:b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95">
            <a:extLst>
              <a:ext uri="{FF2B5EF4-FFF2-40B4-BE49-F238E27FC236}">
                <a16:creationId xmlns:a16="http://schemas.microsoft.com/office/drawing/2014/main" id="{5101F7CB-BEAA-AC6E-89CF-F54A0037D20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4280520"/>
            <a:ext cx="573129" cy="433540"/>
          </a:xfrm>
          <a:prstGeom prst="rect">
            <a:avLst/>
          </a:prstGeom>
        </p:spPr>
      </p:pic>
      <p:sp>
        <p:nvSpPr>
          <p:cNvPr id="21" name="TextBox 20">
            <a:extLst>
              <a:ext uri="{FF2B5EF4-FFF2-40B4-BE49-F238E27FC236}">
                <a16:creationId xmlns:a16="http://schemas.microsoft.com/office/drawing/2014/main" id="{979448D0-D484-F775-CECB-841166EA1FE5}"/>
              </a:ext>
            </a:extLst>
          </p:cNvPr>
          <p:cNvSpPr txBox="1"/>
          <p:nvPr/>
        </p:nvSpPr>
        <p:spPr>
          <a:xfrm>
            <a:off x="1209357" y="3086222"/>
            <a:ext cx="7130412" cy="73866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b="0" i="0" u="none" strike="noStrike" cap="none" spc="0" normalizeH="0" baseline="0">
                <a:ln>
                  <a:noFill/>
                </a:ln>
                <a:gradFill>
                  <a:gsLst>
                    <a:gs pos="2917">
                      <a:srgbClr val="FFFFFF"/>
                    </a:gs>
                    <a:gs pos="30000">
                      <a:srgbClr val="FFFFFF"/>
                    </a:gs>
                  </a:gsLst>
                  <a:lin ang="5400000" scaled="0"/>
                </a:gra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Direct engagement with Microsoft Product Group</a:t>
            </a:r>
            <a:br>
              <a:rPr kumimoji="0" lang="en-US" sz="2400" b="0" i="0" u="none" strike="noStrike" kern="1200" cap="none" spc="0" normalizeH="0" baseline="0" noProof="0">
                <a:ln>
                  <a:noFill/>
                </a:ln>
                <a:solidFill>
                  <a:srgbClr val="FFFFFF"/>
                </a:solidFill>
                <a:effectLst/>
                <a:uLnTx/>
                <a:uFillTx/>
                <a:latin typeface="Segoe UI"/>
                <a:ea typeface="+mn-ea"/>
                <a:cs typeface="+mn-cs"/>
              </a:rPr>
            </a:b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22" name="Picture 95">
            <a:extLst>
              <a:ext uri="{FF2B5EF4-FFF2-40B4-BE49-F238E27FC236}">
                <a16:creationId xmlns:a16="http://schemas.microsoft.com/office/drawing/2014/main" id="{24774293-A42B-F27B-2386-E4759BB2939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3054118"/>
            <a:ext cx="573129" cy="433540"/>
          </a:xfrm>
          <a:prstGeom prst="rect">
            <a:avLst/>
          </a:prstGeom>
        </p:spPr>
      </p:pic>
      <p:sp>
        <p:nvSpPr>
          <p:cNvPr id="23" name="TextBox 22">
            <a:extLst>
              <a:ext uri="{FF2B5EF4-FFF2-40B4-BE49-F238E27FC236}">
                <a16:creationId xmlns:a16="http://schemas.microsoft.com/office/drawing/2014/main" id="{D74FFE9D-83FC-F39C-36D3-DC4386BC3594}"/>
              </a:ext>
            </a:extLst>
          </p:cNvPr>
          <p:cNvSpPr txBox="1"/>
          <p:nvPr/>
        </p:nvSpPr>
        <p:spPr>
          <a:xfrm>
            <a:off x="641298" y="2229152"/>
            <a:ext cx="10415321"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3200" b="0" i="0" u="none" strike="noStrike" cap="none" spc="0" normalizeH="0" baseline="0">
                <a:ln>
                  <a:noFill/>
                </a:ln>
                <a:gradFill>
                  <a:gsLst>
                    <a:gs pos="2917">
                      <a:srgbClr val="FFFFFF"/>
                    </a:gs>
                    <a:gs pos="30000">
                      <a:srgbClr val="FFFFFF"/>
                    </a:gs>
                  </a:gsLst>
                  <a:lin ang="5400000" scaled="0"/>
                </a:gra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Members benefit in the following ways:</a:t>
            </a:r>
          </a:p>
        </p:txBody>
      </p:sp>
      <p:sp>
        <p:nvSpPr>
          <p:cNvPr id="2" name="ZoneTexte 22">
            <a:extLst>
              <a:ext uri="{FF2B5EF4-FFF2-40B4-BE49-F238E27FC236}">
                <a16:creationId xmlns:a16="http://schemas.microsoft.com/office/drawing/2014/main" id="{F2ADC79F-93A9-5D73-9627-CB876B87BE9B}"/>
              </a:ext>
            </a:extLst>
          </p:cNvPr>
          <p:cNvSpPr txBox="1"/>
          <p:nvPr/>
        </p:nvSpPr>
        <p:spPr>
          <a:xfrm>
            <a:off x="1209357" y="4925825"/>
            <a:ext cx="6853988"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Occasional invites to conference or trainings</a:t>
            </a:r>
            <a:br>
              <a:rPr kumimoji="0" lang="en-US" sz="2400" b="0" i="0" u="none" strike="noStrike" kern="1200" cap="none" spc="0" normalizeH="0" baseline="0" noProof="0">
                <a:ln>
                  <a:noFill/>
                </a:ln>
                <a:solidFill>
                  <a:srgbClr val="FFFFFF"/>
                </a:solidFill>
                <a:effectLst/>
                <a:uLnTx/>
                <a:uFillTx/>
                <a:latin typeface="Segoe UI"/>
                <a:ea typeface="+mn-ea"/>
                <a:cs typeface="+mn-cs"/>
              </a:rPr>
            </a:b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ZoneTexte 26">
            <a:extLst>
              <a:ext uri="{FF2B5EF4-FFF2-40B4-BE49-F238E27FC236}">
                <a16:creationId xmlns:a16="http://schemas.microsoft.com/office/drawing/2014/main" id="{89C2997A-F665-8A21-3E3E-2E9324B6C436}"/>
              </a:ext>
            </a:extLst>
          </p:cNvPr>
          <p:cNvSpPr txBox="1"/>
          <p:nvPr/>
        </p:nvSpPr>
        <p:spPr>
          <a:xfrm>
            <a:off x="1209357" y="5539026"/>
            <a:ext cx="6737925"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Win Goodies</a:t>
            </a:r>
            <a:endParaRPr kumimoji="0" lang="en-BE"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95">
            <a:extLst>
              <a:ext uri="{FF2B5EF4-FFF2-40B4-BE49-F238E27FC236}">
                <a16:creationId xmlns:a16="http://schemas.microsoft.com/office/drawing/2014/main" id="{166A134A-A58C-6A65-8C50-38C547FE7F1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4893721"/>
            <a:ext cx="573129" cy="433540"/>
          </a:xfrm>
          <a:prstGeom prst="rect">
            <a:avLst/>
          </a:prstGeom>
        </p:spPr>
      </p:pic>
      <p:pic>
        <p:nvPicPr>
          <p:cNvPr id="5" name="Picture 95">
            <a:extLst>
              <a:ext uri="{FF2B5EF4-FFF2-40B4-BE49-F238E27FC236}">
                <a16:creationId xmlns:a16="http://schemas.microsoft.com/office/drawing/2014/main" id="{F7663334-E16C-0303-B017-B0BC9263227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1299" y="5506922"/>
            <a:ext cx="573129" cy="433540"/>
          </a:xfrm>
          <a:prstGeom prst="rect">
            <a:avLst/>
          </a:prstGeom>
        </p:spPr>
      </p:pic>
      <p:sp>
        <p:nvSpPr>
          <p:cNvPr id="16" name="Callout: Down Arrow 15">
            <a:extLst>
              <a:ext uri="{FF2B5EF4-FFF2-40B4-BE49-F238E27FC236}">
                <a16:creationId xmlns:a16="http://schemas.microsoft.com/office/drawing/2014/main" id="{D9076946-EAB1-4C84-75B0-B1C3718C3E89}"/>
              </a:ext>
            </a:extLst>
          </p:cNvPr>
          <p:cNvSpPr/>
          <p:nvPr/>
        </p:nvSpPr>
        <p:spPr bwMode="auto">
          <a:xfrm>
            <a:off x="8760152" y="749853"/>
            <a:ext cx="3018621" cy="2258887"/>
          </a:xfrm>
          <a:prstGeom prst="downArrowCallou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Occasional invites to conference or trainings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Join now!</a:t>
            </a:r>
          </a:p>
        </p:txBody>
      </p:sp>
      <p:pic>
        <p:nvPicPr>
          <p:cNvPr id="9" name="Picture 8">
            <a:extLst>
              <a:ext uri="{FF2B5EF4-FFF2-40B4-BE49-F238E27FC236}">
                <a16:creationId xmlns:a16="http://schemas.microsoft.com/office/drawing/2014/main" id="{BC9AD844-02EB-0C9C-6B39-486098783B78}"/>
              </a:ext>
            </a:extLst>
          </p:cNvPr>
          <p:cNvPicPr>
            <a:picLocks noChangeAspect="1"/>
          </p:cNvPicPr>
          <p:nvPr/>
        </p:nvPicPr>
        <p:blipFill>
          <a:blip r:embed="rId6"/>
          <a:stretch>
            <a:fillRect/>
          </a:stretch>
        </p:blipFill>
        <p:spPr>
          <a:xfrm>
            <a:off x="9069617" y="3195761"/>
            <a:ext cx="2310074" cy="2343265"/>
          </a:xfrm>
          <a:prstGeom prst="rect">
            <a:avLst/>
          </a:prstGeom>
        </p:spPr>
      </p:pic>
    </p:spTree>
    <p:extLst>
      <p:ext uri="{BB962C8B-B14F-4D97-AF65-F5344CB8AC3E}">
        <p14:creationId xmlns:p14="http://schemas.microsoft.com/office/powerpoint/2010/main" val="12998890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B26E34-6523-5E21-AA17-00A73C9FCE8E}"/>
              </a:ext>
            </a:extLst>
          </p:cNvPr>
          <p:cNvSpPr>
            <a:spLocks noGrp="1"/>
          </p:cNvSpPr>
          <p:nvPr>
            <p:ph type="body" sz="quarter" idx="10"/>
          </p:nvPr>
        </p:nvSpPr>
        <p:spPr>
          <a:xfrm>
            <a:off x="7416515" y="3535540"/>
            <a:ext cx="4566309" cy="1020279"/>
          </a:xfrm>
        </p:spPr>
        <p:txBody>
          <a:bodyPr/>
          <a:lstStyle/>
          <a:p>
            <a:pPr>
              <a:lnSpc>
                <a:spcPct val="150000"/>
              </a:lnSpc>
            </a:pPr>
            <a:r>
              <a:rPr lang="en-US"/>
              <a:t>Protecting APIs</a:t>
            </a:r>
          </a:p>
          <a:p>
            <a:pPr>
              <a:lnSpc>
                <a:spcPct val="150000"/>
              </a:lnSpc>
            </a:pPr>
            <a:r>
              <a:rPr lang="en-US" dirty="0"/>
              <a:t>Token Customization</a:t>
            </a:r>
            <a:endParaRPr lang="en-US"/>
          </a:p>
        </p:txBody>
      </p:sp>
      <p:sp>
        <p:nvSpPr>
          <p:cNvPr id="3" name="Title 2">
            <a:extLst>
              <a:ext uri="{FF2B5EF4-FFF2-40B4-BE49-F238E27FC236}">
                <a16:creationId xmlns:a16="http://schemas.microsoft.com/office/drawing/2014/main" id="{92D8DB08-F91E-55A2-481F-108D5CAA7BC0}"/>
              </a:ext>
            </a:extLst>
          </p:cNvPr>
          <p:cNvSpPr>
            <a:spLocks noGrp="1"/>
          </p:cNvSpPr>
          <p:nvPr>
            <p:ph type="title"/>
          </p:nvPr>
        </p:nvSpPr>
        <p:spPr>
          <a:xfrm>
            <a:off x="7420578" y="2570201"/>
            <a:ext cx="4158362" cy="553998"/>
          </a:xfrm>
        </p:spPr>
        <p:txBody>
          <a:bodyPr/>
          <a:lstStyle/>
          <a:p>
            <a:r>
              <a:rPr lang="en-US"/>
              <a:t>Agenda Thursday</a:t>
            </a:r>
          </a:p>
        </p:txBody>
      </p:sp>
      <p:sp>
        <p:nvSpPr>
          <p:cNvPr id="2" name="Rectangle 1">
            <a:extLst>
              <a:ext uri="{FF2B5EF4-FFF2-40B4-BE49-F238E27FC236}">
                <a16:creationId xmlns:a16="http://schemas.microsoft.com/office/drawing/2014/main" id="{61E67DBB-FD8F-9C28-E12E-0DC2AE2BD7B9}"/>
              </a:ext>
            </a:extLst>
          </p:cNvPr>
          <p:cNvSpPr/>
          <p:nvPr/>
        </p:nvSpPr>
        <p:spPr bwMode="auto">
          <a:xfrm>
            <a:off x="6858001" y="3548156"/>
            <a:ext cx="5334000" cy="543859"/>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Placeholder 7" descr="A person giving a presentation&#10;&#10;Description automatically generated with low confidence">
            <a:extLst>
              <a:ext uri="{FF2B5EF4-FFF2-40B4-BE49-F238E27FC236}">
                <a16:creationId xmlns:a16="http://schemas.microsoft.com/office/drawing/2014/main" id="{43650DE0-6FAA-648D-362D-2428BA1F9358}"/>
              </a:ext>
            </a:extLst>
          </p:cNvPr>
          <p:cNvPicPr>
            <a:picLocks noGrp="1" noChangeAspect="1"/>
          </p:cNvPicPr>
          <p:nvPr>
            <p:ph type="pic" sz="quarter" idx="11"/>
          </p:nvPr>
        </p:nvPicPr>
        <p:blipFill rotWithShape="1">
          <a:blip r:embed="rId3"/>
          <a:srcRect l="6889" r="26445"/>
          <a:stretch/>
        </p:blipFill>
        <p:spPr>
          <a:xfrm>
            <a:off x="0" y="0"/>
            <a:ext cx="6858000" cy="6858000"/>
          </a:xfrm>
        </p:spPr>
      </p:pic>
    </p:spTree>
    <p:extLst>
      <p:ext uri="{BB962C8B-B14F-4D97-AF65-F5344CB8AC3E}">
        <p14:creationId xmlns:p14="http://schemas.microsoft.com/office/powerpoint/2010/main" val="33605905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F94D-627D-4291-9346-73AAD2C821E2}"/>
              </a:ext>
            </a:extLst>
          </p:cNvPr>
          <p:cNvSpPr>
            <a:spLocks noGrp="1"/>
          </p:cNvSpPr>
          <p:nvPr>
            <p:ph type="ctrTitle"/>
          </p:nvPr>
        </p:nvSpPr>
        <p:spPr>
          <a:xfrm>
            <a:off x="4921249" y="1078263"/>
            <a:ext cx="6480235" cy="1830037"/>
          </a:xfrm>
        </p:spPr>
        <p:txBody>
          <a:bodyPr>
            <a:normAutofit/>
          </a:bodyPr>
          <a:lstStyle/>
          <a:p>
            <a:pPr>
              <a:lnSpc>
                <a:spcPct val="90000"/>
              </a:lnSpc>
            </a:pPr>
            <a:r>
              <a:rPr lang="en-US" sz="2300">
                <a:solidFill>
                  <a:schemeClr val="tx1"/>
                </a:solidFill>
                <a:latin typeface="Segoe UI" panose="020B0502040204020203" pitchFamily="34" charset="0"/>
                <a:cs typeface="Segoe UI" panose="020B0502040204020203" pitchFamily="34" charset="0"/>
              </a:rPr>
              <a:t>We value your feedback</a:t>
            </a:r>
            <a:br>
              <a:rPr lang="en-US" sz="2300">
                <a:solidFill>
                  <a:schemeClr val="tx1"/>
                </a:solidFill>
                <a:latin typeface="Segoe UI" panose="020B0502040204020203" pitchFamily="34" charset="0"/>
                <a:cs typeface="Segoe UI" panose="020B0502040204020203" pitchFamily="34" charset="0"/>
              </a:rPr>
            </a:br>
            <a:br>
              <a:rPr lang="en-US" sz="2300">
                <a:solidFill>
                  <a:schemeClr val="tx1"/>
                </a:solidFill>
                <a:latin typeface="Segoe UI" panose="020B0502040204020203" pitchFamily="34" charset="0"/>
                <a:cs typeface="Segoe UI" panose="020B0502040204020203" pitchFamily="34" charset="0"/>
              </a:rPr>
            </a:br>
            <a:r>
              <a:rPr lang="en-US" sz="2300" cap="none">
                <a:solidFill>
                  <a:schemeClr val="tx1"/>
                </a:solidFill>
                <a:latin typeface="Segoe UI" panose="020B0502040204020203" pitchFamily="34" charset="0"/>
                <a:cs typeface="Segoe UI" panose="020B0502040204020203" pitchFamily="34" charset="0"/>
              </a:rPr>
              <a:t>Please fill out the survey for the workshop</a:t>
            </a:r>
            <a:br>
              <a:rPr lang="en-US" sz="2300" cap="none">
                <a:solidFill>
                  <a:schemeClr val="tx1"/>
                </a:solidFill>
                <a:latin typeface="Segoe UI" panose="020B0502040204020203" pitchFamily="34" charset="0"/>
                <a:cs typeface="Segoe UI" panose="020B0502040204020203" pitchFamily="34" charset="0"/>
              </a:rPr>
            </a:br>
            <a:br>
              <a:rPr lang="en-US" sz="2300" cap="none">
                <a:solidFill>
                  <a:schemeClr val="tx1"/>
                </a:solidFill>
                <a:latin typeface="Segoe UI" panose="020B0502040204020203" pitchFamily="34" charset="0"/>
                <a:cs typeface="Segoe UI" panose="020B0502040204020203" pitchFamily="34" charset="0"/>
              </a:rPr>
            </a:br>
            <a:br>
              <a:rPr lang="en-US" sz="2000" cap="none">
                <a:solidFill>
                  <a:schemeClr val="tx1"/>
                </a:solidFill>
                <a:latin typeface="+mn-lt"/>
              </a:rPr>
            </a:br>
            <a:r>
              <a:rPr lang="en-US" sz="2000" u="sng">
                <a:latin typeface="+mn-lt"/>
                <a:hlinkClick r:id="rId3"/>
              </a:rPr>
              <a:t>https://aka.ms/Survey_IDforDevelopers</a:t>
            </a:r>
            <a:endParaRPr lang="en-US" sz="2000">
              <a:solidFill>
                <a:schemeClr val="tx1"/>
              </a:solidFill>
              <a:latin typeface="+mn-lt"/>
            </a:endParaRPr>
          </a:p>
        </p:txBody>
      </p:sp>
      <p:pic>
        <p:nvPicPr>
          <p:cNvPr id="15" name="Picture 3">
            <a:extLst>
              <a:ext uri="{FF2B5EF4-FFF2-40B4-BE49-F238E27FC236}">
                <a16:creationId xmlns:a16="http://schemas.microsoft.com/office/drawing/2014/main" id="{9A338505-9661-23FE-6E2A-D4E24D7BCF11}"/>
              </a:ext>
            </a:extLst>
          </p:cNvPr>
          <p:cNvPicPr>
            <a:picLocks noChangeAspect="1"/>
          </p:cNvPicPr>
          <p:nvPr/>
        </p:nvPicPr>
        <p:blipFill rotWithShape="1">
          <a:blip r:embed="rId4"/>
          <a:srcRect l="56827" r="1" b="1"/>
          <a:stretch/>
        </p:blipFill>
        <p:spPr>
          <a:xfrm>
            <a:off x="583569" y="726067"/>
            <a:ext cx="3671681" cy="5676901"/>
          </a:xfrm>
          <a:prstGeom prst="rect">
            <a:avLst/>
          </a:prstGeom>
        </p:spPr>
      </p:pic>
    </p:spTree>
    <p:extLst>
      <p:ext uri="{BB962C8B-B14F-4D97-AF65-F5344CB8AC3E}">
        <p14:creationId xmlns:p14="http://schemas.microsoft.com/office/powerpoint/2010/main" val="48608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D6E505C-871B-4232-B046-D0CC52E66735}"/>
              </a:ext>
            </a:extLst>
          </p:cNvPr>
          <p:cNvSpPr txBox="1">
            <a:spLocks/>
          </p:cNvSpPr>
          <p:nvPr/>
        </p:nvSpPr>
        <p:spPr>
          <a:xfrm>
            <a:off x="585216" y="3033223"/>
            <a:ext cx="9144000"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Thank you, see you in our community!</a:t>
            </a:r>
          </a:p>
        </p:txBody>
      </p:sp>
      <p:sp>
        <p:nvSpPr>
          <p:cNvPr id="4" name="TextBox 3">
            <a:extLst>
              <a:ext uri="{FF2B5EF4-FFF2-40B4-BE49-F238E27FC236}">
                <a16:creationId xmlns:a16="http://schemas.microsoft.com/office/drawing/2014/main" id="{54F222A9-A85D-4A55-9175-07B252EC5EC4}"/>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Shared under NDA.</a:t>
            </a:r>
          </a:p>
        </p:txBody>
      </p:sp>
    </p:spTree>
    <p:extLst>
      <p:ext uri="{BB962C8B-B14F-4D97-AF65-F5344CB8AC3E}">
        <p14:creationId xmlns:p14="http://schemas.microsoft.com/office/powerpoint/2010/main" val="28116888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5219-6418-04B7-DA99-3BEC71BF11C1}"/>
              </a:ext>
            </a:extLst>
          </p:cNvPr>
          <p:cNvSpPr>
            <a:spLocks noGrp="1"/>
          </p:cNvSpPr>
          <p:nvPr>
            <p:ph type="title"/>
          </p:nvPr>
        </p:nvSpPr>
        <p:spPr>
          <a:xfrm>
            <a:off x="831850" y="3639145"/>
            <a:ext cx="10515600" cy="923330"/>
          </a:xfrm>
        </p:spPr>
        <p:txBody>
          <a:bodyPr/>
          <a:lstStyle/>
          <a:p>
            <a:r>
              <a:rPr lang="en-US" dirty="0"/>
              <a:t>Archive</a:t>
            </a:r>
          </a:p>
        </p:txBody>
      </p:sp>
      <p:sp>
        <p:nvSpPr>
          <p:cNvPr id="3" name="Text Placeholder 2">
            <a:extLst>
              <a:ext uri="{FF2B5EF4-FFF2-40B4-BE49-F238E27FC236}">
                <a16:creationId xmlns:a16="http://schemas.microsoft.com/office/drawing/2014/main" id="{88B3239F-438E-8CD0-FA21-5941D27C2F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0813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0984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DD5FC-DA72-414F-BB3E-8A647D357866}"/>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7ED28195-9E75-4CAD-AE1D-B9E9F9E857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50627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1FF0-C1EB-4001-9FCB-5A6BA7506957}"/>
              </a:ext>
            </a:extLst>
          </p:cNvPr>
          <p:cNvSpPr>
            <a:spLocks noGrp="1"/>
          </p:cNvSpPr>
          <p:nvPr>
            <p:ph type="title"/>
          </p:nvPr>
        </p:nvSpPr>
        <p:spPr/>
        <p:txBody>
          <a:bodyPr/>
          <a:lstStyle/>
          <a:p>
            <a:r>
              <a:rPr lang="en-US"/>
              <a:t>Questions?</a:t>
            </a:r>
          </a:p>
        </p:txBody>
      </p:sp>
      <p:sp>
        <p:nvSpPr>
          <p:cNvPr id="5" name="Text Placeholder 4">
            <a:extLst>
              <a:ext uri="{FF2B5EF4-FFF2-40B4-BE49-F238E27FC236}">
                <a16:creationId xmlns:a16="http://schemas.microsoft.com/office/drawing/2014/main" id="{F8FEBE74-E5B4-4B0E-A5CE-6C35DD9D502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0515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A7AD83-4339-4211-BAEF-ADD0DCB57E6D}"/>
              </a:ext>
            </a:extLst>
          </p:cNvPr>
          <p:cNvSpPr>
            <a:spLocks noGrp="1"/>
          </p:cNvSpPr>
          <p:nvPr>
            <p:ph type="title"/>
          </p:nvPr>
        </p:nvSpPr>
        <p:spPr/>
        <p:txBody>
          <a:bodyPr/>
          <a:lstStyle/>
          <a:p>
            <a:r>
              <a:rPr lang="en-US"/>
              <a:t>Token Customization</a:t>
            </a:r>
          </a:p>
        </p:txBody>
      </p:sp>
      <p:sp>
        <p:nvSpPr>
          <p:cNvPr id="6" name="Text Placeholder 5">
            <a:extLst>
              <a:ext uri="{FF2B5EF4-FFF2-40B4-BE49-F238E27FC236}">
                <a16:creationId xmlns:a16="http://schemas.microsoft.com/office/drawing/2014/main" id="{4F2673BD-3AD8-4466-9CBB-51A6AD3A19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09423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524ED-03F5-5B4C-B021-3F6A5789EB26}"/>
              </a:ext>
            </a:extLst>
          </p:cNvPr>
          <p:cNvSpPr>
            <a:spLocks noGrp="1"/>
          </p:cNvSpPr>
          <p:nvPr>
            <p:ph type="title"/>
          </p:nvPr>
        </p:nvSpPr>
        <p:spPr/>
        <p:txBody>
          <a:bodyPr/>
          <a:lstStyle/>
          <a:p>
            <a:r>
              <a:rPr lang="en-US" dirty="0"/>
              <a:t>Why customize token?</a:t>
            </a:r>
          </a:p>
        </p:txBody>
      </p:sp>
      <p:sp>
        <p:nvSpPr>
          <p:cNvPr id="3" name="Content Placeholder 2">
            <a:extLst>
              <a:ext uri="{FF2B5EF4-FFF2-40B4-BE49-F238E27FC236}">
                <a16:creationId xmlns:a16="http://schemas.microsoft.com/office/drawing/2014/main" id="{EDA76B4C-3714-5C4F-A543-E85A2A0CF71B}"/>
              </a:ext>
            </a:extLst>
          </p:cNvPr>
          <p:cNvSpPr>
            <a:spLocks noGrp="1"/>
          </p:cNvSpPr>
          <p:nvPr>
            <p:ph idx="1"/>
          </p:nvPr>
        </p:nvSpPr>
        <p:spPr>
          <a:xfrm>
            <a:off x="584200" y="1435503"/>
            <a:ext cx="11018520" cy="1834348"/>
          </a:xfrm>
        </p:spPr>
        <p:txBody>
          <a:bodyPr/>
          <a:lstStyle/>
          <a:p>
            <a:r>
              <a:rPr lang="en-US" dirty="0"/>
              <a:t>Drive authorization decisions in your applications and APIs</a:t>
            </a:r>
          </a:p>
          <a:p>
            <a:r>
              <a:rPr lang="en-US" dirty="0"/>
              <a:t>Light up different parts of the application</a:t>
            </a:r>
          </a:p>
          <a:p>
            <a:r>
              <a:rPr lang="en-US" dirty="0"/>
              <a:t>Have data available</a:t>
            </a:r>
          </a:p>
          <a:p>
            <a:pPr lvl="1"/>
            <a:r>
              <a:rPr lang="en-US" dirty="0"/>
              <a:t>Useful for ISVs</a:t>
            </a:r>
          </a:p>
        </p:txBody>
      </p:sp>
    </p:spTree>
    <p:extLst>
      <p:ext uri="{BB962C8B-B14F-4D97-AF65-F5344CB8AC3E}">
        <p14:creationId xmlns:p14="http://schemas.microsoft.com/office/powerpoint/2010/main" val="2852551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48C460-F402-44A6-A533-FDA398255351}"/>
              </a:ext>
            </a:extLst>
          </p:cNvPr>
          <p:cNvSpPr>
            <a:spLocks noGrp="1"/>
          </p:cNvSpPr>
          <p:nvPr>
            <p:ph type="title"/>
          </p:nvPr>
        </p:nvSpPr>
        <p:spPr>
          <a:xfrm>
            <a:off x="839788" y="365125"/>
            <a:ext cx="10515600" cy="1325563"/>
          </a:xfrm>
        </p:spPr>
        <p:txBody>
          <a:bodyPr/>
          <a:lstStyle/>
          <a:p>
            <a:r>
              <a:rPr lang="en-US" dirty="0"/>
              <a:t>Claims Mapping vs Optional Claims</a:t>
            </a:r>
          </a:p>
        </p:txBody>
      </p:sp>
      <p:sp>
        <p:nvSpPr>
          <p:cNvPr id="2" name="Text Placeholder 1">
            <a:extLst>
              <a:ext uri="{FF2B5EF4-FFF2-40B4-BE49-F238E27FC236}">
                <a16:creationId xmlns:a16="http://schemas.microsoft.com/office/drawing/2014/main" id="{47DFB000-577E-4CC9-B164-F3637E928392}"/>
              </a:ext>
            </a:extLst>
          </p:cNvPr>
          <p:cNvSpPr>
            <a:spLocks noGrp="1"/>
          </p:cNvSpPr>
          <p:nvPr>
            <p:ph type="body" idx="1"/>
          </p:nvPr>
        </p:nvSpPr>
        <p:spPr>
          <a:xfrm>
            <a:off x="6096000" y="1607272"/>
            <a:ext cx="5157787" cy="823912"/>
          </a:xfrm>
        </p:spPr>
        <p:txBody>
          <a:bodyPr/>
          <a:lstStyle/>
          <a:p>
            <a:r>
              <a:rPr lang="en-US" dirty="0"/>
              <a:t>Claims Mapping</a:t>
            </a:r>
          </a:p>
        </p:txBody>
      </p:sp>
      <p:sp>
        <p:nvSpPr>
          <p:cNvPr id="5" name="Content Placeholder 4">
            <a:extLst>
              <a:ext uri="{FF2B5EF4-FFF2-40B4-BE49-F238E27FC236}">
                <a16:creationId xmlns:a16="http://schemas.microsoft.com/office/drawing/2014/main" id="{49606A80-034B-4D66-85EA-6A5F1755B98F}"/>
              </a:ext>
            </a:extLst>
          </p:cNvPr>
          <p:cNvSpPr>
            <a:spLocks noGrp="1"/>
          </p:cNvSpPr>
          <p:nvPr>
            <p:ph sz="half" idx="2"/>
          </p:nvPr>
        </p:nvSpPr>
        <p:spPr>
          <a:xfrm>
            <a:off x="6096000" y="2536825"/>
            <a:ext cx="5157787" cy="3684588"/>
          </a:xfrm>
        </p:spPr>
        <p:txBody>
          <a:bodyPr>
            <a:normAutofit/>
          </a:bodyPr>
          <a:lstStyle/>
          <a:p>
            <a:r>
              <a:rPr lang="en-US" dirty="0"/>
              <a:t>Tenant-specific information (e.g. </a:t>
            </a:r>
            <a:r>
              <a:rPr lang="en-US" dirty="0" err="1"/>
              <a:t>EmployeeID</a:t>
            </a:r>
            <a:r>
              <a:rPr lang="en-US" dirty="0"/>
              <a:t> or </a:t>
            </a:r>
            <a:r>
              <a:rPr lang="en-US" dirty="0" err="1"/>
              <a:t>DivisionName</a:t>
            </a:r>
            <a:r>
              <a:rPr lang="en-US" dirty="0"/>
              <a:t>) that has no schema</a:t>
            </a:r>
          </a:p>
          <a:p>
            <a:r>
              <a:rPr lang="en-US" dirty="0"/>
              <a:t>Applies at a service principal level, controlled by admin</a:t>
            </a:r>
          </a:p>
          <a:p>
            <a:r>
              <a:rPr lang="en-US" dirty="0"/>
              <a:t>Useful for moving LOB apps to the cloud</a:t>
            </a:r>
          </a:p>
          <a:p>
            <a:r>
              <a:rPr lang="en-US" dirty="0"/>
              <a:t>Custom </a:t>
            </a:r>
            <a:r>
              <a:rPr lang="en-US"/>
              <a:t>Claim Provider</a:t>
            </a:r>
            <a:endParaRPr lang="en-US" dirty="0"/>
          </a:p>
        </p:txBody>
      </p:sp>
      <p:sp>
        <p:nvSpPr>
          <p:cNvPr id="3" name="Text Placeholder 2">
            <a:extLst>
              <a:ext uri="{FF2B5EF4-FFF2-40B4-BE49-F238E27FC236}">
                <a16:creationId xmlns:a16="http://schemas.microsoft.com/office/drawing/2014/main" id="{A30D2097-3785-4E6C-9886-49F38763EB73}"/>
              </a:ext>
            </a:extLst>
          </p:cNvPr>
          <p:cNvSpPr>
            <a:spLocks noGrp="1"/>
          </p:cNvSpPr>
          <p:nvPr>
            <p:ph type="body" sz="quarter" idx="3"/>
          </p:nvPr>
        </p:nvSpPr>
        <p:spPr>
          <a:xfrm>
            <a:off x="811211" y="1701800"/>
            <a:ext cx="5183188" cy="823912"/>
          </a:xfrm>
        </p:spPr>
        <p:txBody>
          <a:bodyPr/>
          <a:lstStyle/>
          <a:p>
            <a:r>
              <a:rPr lang="en-US" dirty="0"/>
              <a:t>Optional Claims</a:t>
            </a:r>
          </a:p>
        </p:txBody>
      </p:sp>
      <p:sp>
        <p:nvSpPr>
          <p:cNvPr id="6" name="Content Placeholder 5">
            <a:extLst>
              <a:ext uri="{FF2B5EF4-FFF2-40B4-BE49-F238E27FC236}">
                <a16:creationId xmlns:a16="http://schemas.microsoft.com/office/drawing/2014/main" id="{2574B868-0C10-42DC-BD3D-5D4D0249E37B}"/>
              </a:ext>
            </a:extLst>
          </p:cNvPr>
          <p:cNvSpPr>
            <a:spLocks noGrp="1"/>
          </p:cNvSpPr>
          <p:nvPr>
            <p:ph sz="quarter" idx="4"/>
          </p:nvPr>
        </p:nvSpPr>
        <p:spPr>
          <a:xfrm>
            <a:off x="811211" y="2579111"/>
            <a:ext cx="5183188" cy="3684588"/>
          </a:xfrm>
        </p:spPr>
        <p:txBody>
          <a:bodyPr>
            <a:normAutofit/>
          </a:bodyPr>
          <a:lstStyle/>
          <a:p>
            <a:r>
              <a:rPr lang="en-US" dirty="0"/>
              <a:t>Generic information that every tenant can have, with a defined schema</a:t>
            </a:r>
          </a:p>
          <a:p>
            <a:r>
              <a:rPr lang="en-US" dirty="0"/>
              <a:t>Applies at an application registration level, controlled by app developer</a:t>
            </a:r>
          </a:p>
        </p:txBody>
      </p:sp>
    </p:spTree>
    <p:extLst>
      <p:ext uri="{BB962C8B-B14F-4D97-AF65-F5344CB8AC3E}">
        <p14:creationId xmlns:p14="http://schemas.microsoft.com/office/powerpoint/2010/main" val="49669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48CE4D-DDB0-334E-AB9C-5AFA893DA3F1}"/>
              </a:ext>
            </a:extLst>
          </p:cNvPr>
          <p:cNvSpPr>
            <a:spLocks noGrp="1"/>
          </p:cNvSpPr>
          <p:nvPr>
            <p:ph type="title"/>
          </p:nvPr>
        </p:nvSpPr>
        <p:spPr>
          <a:xfrm>
            <a:off x="839788" y="365125"/>
            <a:ext cx="10515600" cy="1325563"/>
          </a:xfrm>
        </p:spPr>
        <p:txBody>
          <a:bodyPr/>
          <a:lstStyle/>
          <a:p>
            <a:r>
              <a:rPr lang="en-US"/>
              <a:t>What can you customize?</a:t>
            </a:r>
          </a:p>
        </p:txBody>
      </p:sp>
      <p:sp>
        <p:nvSpPr>
          <p:cNvPr id="5" name="Text Placeholder 4">
            <a:extLst>
              <a:ext uri="{FF2B5EF4-FFF2-40B4-BE49-F238E27FC236}">
                <a16:creationId xmlns:a16="http://schemas.microsoft.com/office/drawing/2014/main" id="{B6494CFE-5E68-8345-B24B-69424A109FDD}"/>
              </a:ext>
            </a:extLst>
          </p:cNvPr>
          <p:cNvSpPr>
            <a:spLocks noGrp="1"/>
          </p:cNvSpPr>
          <p:nvPr>
            <p:ph type="body" idx="1"/>
          </p:nvPr>
        </p:nvSpPr>
        <p:spPr>
          <a:xfrm>
            <a:off x="839788" y="1681163"/>
            <a:ext cx="5157787" cy="823912"/>
          </a:xfrm>
        </p:spPr>
        <p:txBody>
          <a:bodyPr>
            <a:normAutofit/>
          </a:bodyPr>
          <a:lstStyle/>
          <a:p>
            <a:r>
              <a:rPr lang="en-US" dirty="0"/>
              <a:t>ID Token</a:t>
            </a:r>
          </a:p>
        </p:txBody>
      </p:sp>
      <p:sp>
        <p:nvSpPr>
          <p:cNvPr id="6" name="Content Placeholder 5">
            <a:extLst>
              <a:ext uri="{FF2B5EF4-FFF2-40B4-BE49-F238E27FC236}">
                <a16:creationId xmlns:a16="http://schemas.microsoft.com/office/drawing/2014/main" id="{920515EF-8539-D94B-972E-33FA9E709647}"/>
              </a:ext>
            </a:extLst>
          </p:cNvPr>
          <p:cNvSpPr>
            <a:spLocks noGrp="1"/>
          </p:cNvSpPr>
          <p:nvPr>
            <p:ph sz="half" idx="2"/>
          </p:nvPr>
        </p:nvSpPr>
        <p:spPr>
          <a:xfrm>
            <a:off x="839788" y="2505075"/>
            <a:ext cx="5157787" cy="3684588"/>
          </a:xfrm>
        </p:spPr>
        <p:txBody>
          <a:bodyPr/>
          <a:lstStyle/>
          <a:p>
            <a:r>
              <a:rPr lang="en-US"/>
              <a:t>Intended for the client application.</a:t>
            </a:r>
          </a:p>
          <a:p>
            <a:r>
              <a:rPr lang="en-US"/>
              <a:t>The request to customize goes in the client application registration.</a:t>
            </a:r>
          </a:p>
        </p:txBody>
      </p:sp>
      <p:sp>
        <p:nvSpPr>
          <p:cNvPr id="7" name="Text Placeholder 6">
            <a:extLst>
              <a:ext uri="{FF2B5EF4-FFF2-40B4-BE49-F238E27FC236}">
                <a16:creationId xmlns:a16="http://schemas.microsoft.com/office/drawing/2014/main" id="{A32AD7F6-EF97-F54C-AE41-3369B2C41126}"/>
              </a:ext>
            </a:extLst>
          </p:cNvPr>
          <p:cNvSpPr>
            <a:spLocks noGrp="1"/>
          </p:cNvSpPr>
          <p:nvPr>
            <p:ph type="body" sz="quarter" idx="3"/>
          </p:nvPr>
        </p:nvSpPr>
        <p:spPr>
          <a:xfrm>
            <a:off x="6172200" y="1681163"/>
            <a:ext cx="5183188" cy="823912"/>
          </a:xfrm>
        </p:spPr>
        <p:txBody>
          <a:bodyPr>
            <a:normAutofit/>
          </a:bodyPr>
          <a:lstStyle/>
          <a:p>
            <a:r>
              <a:rPr lang="en-US"/>
              <a:t>Access Token</a:t>
            </a:r>
          </a:p>
        </p:txBody>
      </p:sp>
      <p:sp>
        <p:nvSpPr>
          <p:cNvPr id="8" name="Content Placeholder 7">
            <a:extLst>
              <a:ext uri="{FF2B5EF4-FFF2-40B4-BE49-F238E27FC236}">
                <a16:creationId xmlns:a16="http://schemas.microsoft.com/office/drawing/2014/main" id="{54470609-6E68-894B-AC38-8F40CE6BF161}"/>
              </a:ext>
            </a:extLst>
          </p:cNvPr>
          <p:cNvSpPr>
            <a:spLocks noGrp="1"/>
          </p:cNvSpPr>
          <p:nvPr>
            <p:ph sz="quarter" idx="4"/>
          </p:nvPr>
        </p:nvSpPr>
        <p:spPr>
          <a:xfrm>
            <a:off x="6172200" y="2505075"/>
            <a:ext cx="5183188" cy="3684588"/>
          </a:xfrm>
        </p:spPr>
        <p:txBody>
          <a:bodyPr/>
          <a:lstStyle/>
          <a:p>
            <a:r>
              <a:rPr lang="en-US"/>
              <a:t>Intended for the API.</a:t>
            </a:r>
          </a:p>
          <a:p>
            <a:r>
              <a:rPr lang="en-US"/>
              <a:t>The request to customize goes into the API registration.</a:t>
            </a:r>
          </a:p>
        </p:txBody>
      </p:sp>
    </p:spTree>
    <p:extLst>
      <p:ext uri="{BB962C8B-B14F-4D97-AF65-F5344CB8AC3E}">
        <p14:creationId xmlns:p14="http://schemas.microsoft.com/office/powerpoint/2010/main" val="1250221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4CEAAC-D26D-4993-94CC-22CE1C0C8B6A}"/>
              </a:ext>
            </a:extLst>
          </p:cNvPr>
          <p:cNvSpPr>
            <a:spLocks noGrp="1"/>
          </p:cNvSpPr>
          <p:nvPr>
            <p:ph type="title"/>
          </p:nvPr>
        </p:nvSpPr>
        <p:spPr>
          <a:xfrm>
            <a:off x="585216" y="2534625"/>
            <a:ext cx="9144000" cy="997196"/>
          </a:xfrm>
        </p:spPr>
        <p:txBody>
          <a:bodyPr/>
          <a:lstStyle/>
          <a:p>
            <a:r>
              <a:rPr lang="en-US"/>
              <a:t>Demo </a:t>
            </a:r>
            <a:br>
              <a:rPr lang="en-US"/>
            </a:br>
            <a:r>
              <a:rPr lang="en-US"/>
              <a:t>Adding Optional Claims</a:t>
            </a:r>
          </a:p>
        </p:txBody>
      </p:sp>
      <p:sp>
        <p:nvSpPr>
          <p:cNvPr id="2" name="Text Placeholder 1">
            <a:extLst>
              <a:ext uri="{FF2B5EF4-FFF2-40B4-BE49-F238E27FC236}">
                <a16:creationId xmlns:a16="http://schemas.microsoft.com/office/drawing/2014/main" id="{05710055-6850-47F3-8F94-A8CA36DF81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9165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F8F6-AACC-41AF-A45C-51532012CA53}"/>
              </a:ext>
            </a:extLst>
          </p:cNvPr>
          <p:cNvSpPr>
            <a:spLocks noGrp="1"/>
          </p:cNvSpPr>
          <p:nvPr>
            <p:ph type="title"/>
          </p:nvPr>
        </p:nvSpPr>
        <p:spPr/>
        <p:txBody>
          <a:bodyPr/>
          <a:lstStyle/>
          <a:p>
            <a:r>
              <a:rPr lang="en-US"/>
              <a:t>Demo </a:t>
            </a:r>
            <a:br>
              <a:rPr lang="en-US"/>
            </a:br>
            <a:r>
              <a:rPr lang="en-US"/>
              <a:t>Configure Group Claim</a:t>
            </a:r>
          </a:p>
        </p:txBody>
      </p:sp>
      <p:sp>
        <p:nvSpPr>
          <p:cNvPr id="3" name="Text Placeholder 2">
            <a:extLst>
              <a:ext uri="{FF2B5EF4-FFF2-40B4-BE49-F238E27FC236}">
                <a16:creationId xmlns:a16="http://schemas.microsoft.com/office/drawing/2014/main" id="{5FCEBC51-97A5-48E5-91E9-E16C747C2FC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51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1900</Words>
  <Application>Microsoft Office PowerPoint</Application>
  <PresentationFormat>Widescreen</PresentationFormat>
  <Paragraphs>267</Paragraphs>
  <Slides>35</Slides>
  <Notes>25</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Calibri</vt:lpstr>
      <vt:lpstr>Consolas</vt:lpstr>
      <vt:lpstr>Segoe UI</vt:lpstr>
      <vt:lpstr>Segoe UI Light</vt:lpstr>
      <vt:lpstr>Segoe UI Semibold</vt:lpstr>
      <vt:lpstr>Segoe UI Semilight</vt:lpstr>
      <vt:lpstr>Symbol</vt:lpstr>
      <vt:lpstr>Wingdings</vt:lpstr>
      <vt:lpstr>5-50203_Microsoft_Ignite_Template</vt:lpstr>
      <vt:lpstr>White Template</vt:lpstr>
      <vt:lpstr>We are having a break, time to refill!</vt:lpstr>
      <vt:lpstr>Teams poll…</vt:lpstr>
      <vt:lpstr>Agenda Thursday</vt:lpstr>
      <vt:lpstr>Token Customization</vt:lpstr>
      <vt:lpstr>Why customize token?</vt:lpstr>
      <vt:lpstr>Claims Mapping vs Optional Claims</vt:lpstr>
      <vt:lpstr>What can you customize?</vt:lpstr>
      <vt:lpstr>Demo  Adding Optional Claims</vt:lpstr>
      <vt:lpstr>Demo  Configure Group Claim</vt:lpstr>
      <vt:lpstr>Security Groups</vt:lpstr>
      <vt:lpstr>Groups overage</vt:lpstr>
      <vt:lpstr>Token with overage   Emitted when a user is member of more groups than the overage limit   200 for JWT tokens 150 for SAML tokens </vt:lpstr>
      <vt:lpstr>Groups overage claim- Implicit flow</vt:lpstr>
      <vt:lpstr>Steps to process groups claim</vt:lpstr>
      <vt:lpstr>App Roles for Users and Groups</vt:lpstr>
      <vt:lpstr>App Roles</vt:lpstr>
      <vt:lpstr>Demo App Roles assigned to Users</vt:lpstr>
      <vt:lpstr>Id_token with groups and roles</vt:lpstr>
      <vt:lpstr>Should you really be customizing your tokens?</vt:lpstr>
      <vt:lpstr>Demo Using Microsoft Graph instead of tokens</vt:lpstr>
      <vt:lpstr>Custom Claim Provider</vt:lpstr>
      <vt:lpstr>Custom authentication extensions</vt:lpstr>
      <vt:lpstr>Token issuance start event (Only one so far )</vt:lpstr>
      <vt:lpstr>Demo Single Sign On – Attributes and claims </vt:lpstr>
      <vt:lpstr>PowerPoint Presentation</vt:lpstr>
      <vt:lpstr>PowerPoint Presentation</vt:lpstr>
      <vt:lpstr>Teams poll…</vt:lpstr>
      <vt:lpstr>Dev certification and Badges</vt:lpstr>
      <vt:lpstr>PowerPoint Presentation</vt:lpstr>
      <vt:lpstr>We value your feedback  Please fill out the survey for the workshop   https://aka.ms/Survey_IDforDevelopers</vt:lpstr>
      <vt:lpstr>PowerPoint Presentation</vt:lpstr>
      <vt:lpstr>Archive</vt:lpstr>
      <vt:lpstr>PowerPoint Presentation</vt:lpstr>
      <vt:lpstr>Thank you</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2023-05-04T20:29:39Z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2022-02-25T06:05:32Z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d7f37b29-72fb-4d65-b0a2-47f5d2abe525</vt:lpwstr>
  </property>
  <property fmtid="{D5CDD505-2E9C-101B-9397-08002B2CF9AE}" pid="8" name="MSIP_Label_f42aa342-8706-4288-bd11-ebb85995028c_ContentBits">
    <vt:lpwstr>0</vt:lpwstr>
  </property>
</Properties>
</file>